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handoutMasterIdLst>
    <p:handoutMasterId r:id="rId20"/>
  </p:handoutMasterIdLst>
  <p:sldIdLst>
    <p:sldId id="258" r:id="rId3"/>
    <p:sldId id="259" r:id="rId4"/>
    <p:sldId id="260" r:id="rId5"/>
    <p:sldId id="268" r:id="rId6"/>
    <p:sldId id="269" r:id="rId7"/>
    <p:sldId id="276" r:id="rId8"/>
    <p:sldId id="270" r:id="rId9"/>
    <p:sldId id="282" r:id="rId10"/>
    <p:sldId id="271" r:id="rId11"/>
    <p:sldId id="281" r:id="rId12"/>
    <p:sldId id="262" r:id="rId13"/>
    <p:sldId id="272" r:id="rId14"/>
    <p:sldId id="265" r:id="rId15"/>
    <p:sldId id="283" r:id="rId16"/>
    <p:sldId id="279" r:id="rId17"/>
    <p:sldId id="266"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2D3"/>
    <a:srgbClr val="F6F4F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68575" autoAdjust="0"/>
  </p:normalViewPr>
  <p:slideViewPr>
    <p:cSldViewPr snapToGrid="0">
      <p:cViewPr varScale="1">
        <p:scale>
          <a:sx n="79" d="100"/>
          <a:sy n="79" d="100"/>
        </p:scale>
        <p:origin x="1704" y="54"/>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95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3D0A66-792F-4F77-B291-95C858246B95}" type="datetimeFigureOut">
              <a:rPr lang="fr-FR" smtClean="0"/>
              <a:t>07/12/2023</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6" name="Slide Number Placeholder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38F808-C57A-42C5-BC5C-3294AE6054D5}" type="slidenum">
              <a:rPr lang="fr-FR" smtClean="0"/>
              <a:t>‹#›</a:t>
            </a:fld>
            <a:endParaRPr lang="fr-FR"/>
          </a:p>
        </p:txBody>
      </p:sp>
    </p:spTree>
    <p:extLst>
      <p:ext uri="{BB962C8B-B14F-4D97-AF65-F5344CB8AC3E}">
        <p14:creationId xmlns:p14="http://schemas.microsoft.com/office/powerpoint/2010/main" val="2951403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5F7A3-26D0-4162-B6AA-21C8CCEB942F}" type="datetimeFigureOut">
              <a:rPr lang="fr-FR" smtClean="0"/>
              <a:t>07/12/2023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12" name="Slide Number Placeholder 11"/>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23C448-12BB-4C73-924B-845DFEC94BE1}" type="slidenum">
              <a:rPr lang="fr-FR" smtClean="0"/>
              <a:t>‹#›</a:t>
            </a:fld>
            <a:endParaRPr lang="fr-FR"/>
          </a:p>
        </p:txBody>
      </p:sp>
    </p:spTree>
    <p:extLst>
      <p:ext uri="{BB962C8B-B14F-4D97-AF65-F5344CB8AC3E}">
        <p14:creationId xmlns:p14="http://schemas.microsoft.com/office/powerpoint/2010/main" val="295544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1</a:t>
            </a:fld>
            <a:endParaRPr lang="fr-FR"/>
          </a:p>
        </p:txBody>
      </p:sp>
    </p:spTree>
    <p:extLst>
      <p:ext uri="{BB962C8B-B14F-4D97-AF65-F5344CB8AC3E}">
        <p14:creationId xmlns:p14="http://schemas.microsoft.com/office/powerpoint/2010/main" val="765708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Formulaire</a:t>
            </a:r>
            <a:r>
              <a:rPr lang="fr-FR" b="1" baseline="0" dirty="0" smtClean="0"/>
              <a:t> de renseignement : </a:t>
            </a:r>
            <a:r>
              <a:rPr lang="fr-FR" b="0" baseline="0" dirty="0" smtClean="0"/>
              <a:t> nom complet, structure, lieu de travail et contacts</a:t>
            </a:r>
          </a:p>
          <a:p>
            <a:r>
              <a:rPr lang="fr-FR" b="1" baseline="0" dirty="0" smtClean="0"/>
              <a:t>Tableau de bord : </a:t>
            </a:r>
            <a:r>
              <a:rPr lang="fr-FR" b="0" baseline="0" dirty="0" smtClean="0"/>
              <a:t>Graphique, Tableau, Carte et Filtre mensuel</a:t>
            </a:r>
          </a:p>
          <a:p>
            <a:r>
              <a:rPr lang="fr-FR" b="1" baseline="0" dirty="0" smtClean="0"/>
              <a:t>Page d’administration : </a:t>
            </a:r>
            <a:r>
              <a:rPr lang="fr-FR" b="0" baseline="0" dirty="0" smtClean="0"/>
              <a:t> Visiteurs, Soumissions</a:t>
            </a:r>
            <a:endParaRPr lang="fr-FR" b="1" dirty="0"/>
          </a:p>
        </p:txBody>
      </p:sp>
      <p:sp>
        <p:nvSpPr>
          <p:cNvPr id="4" name="Slide Number Placeholder 3"/>
          <p:cNvSpPr>
            <a:spLocks noGrp="1"/>
          </p:cNvSpPr>
          <p:nvPr>
            <p:ph type="sldNum" sz="quarter" idx="10"/>
          </p:nvPr>
        </p:nvSpPr>
        <p:spPr/>
        <p:txBody>
          <a:bodyPr/>
          <a:lstStyle/>
          <a:p>
            <a:fld id="{2923C448-12BB-4C73-924B-845DFEC94BE1}" type="slidenum">
              <a:rPr lang="fr-FR" smtClean="0"/>
              <a:t>13</a:t>
            </a:fld>
            <a:endParaRPr lang="fr-FR"/>
          </a:p>
        </p:txBody>
      </p:sp>
    </p:spTree>
    <p:extLst>
      <p:ext uri="{BB962C8B-B14F-4D97-AF65-F5344CB8AC3E}">
        <p14:creationId xmlns:p14="http://schemas.microsoft.com/office/powerpoint/2010/main" val="107642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DHIS2 du Ministère de la Santé Publique :</a:t>
            </a:r>
          </a:p>
          <a:p>
            <a:r>
              <a:rPr lang="fr-FR" b="1" dirty="0" smtClean="0"/>
              <a:t>Page de connexion</a:t>
            </a:r>
          </a:p>
          <a:p>
            <a:r>
              <a:rPr lang="fr-FR" b="1" dirty="0" smtClean="0"/>
              <a:t>L’application Tableau</a:t>
            </a:r>
            <a:r>
              <a:rPr lang="fr-FR" b="1" baseline="0" dirty="0" smtClean="0"/>
              <a:t> de bord de DHIS2</a:t>
            </a:r>
          </a:p>
          <a:p>
            <a:r>
              <a:rPr lang="fr-FR" b="1" baseline="0" dirty="0" smtClean="0"/>
              <a:t>Graphiques</a:t>
            </a:r>
          </a:p>
          <a:p>
            <a:r>
              <a:rPr lang="fr-FR" b="1" baseline="0" dirty="0" smtClean="0"/>
              <a:t>Tableaux Croisés Dynamiques</a:t>
            </a:r>
          </a:p>
          <a:p>
            <a:r>
              <a:rPr lang="fr-FR" b="1" baseline="0" dirty="0" smtClean="0"/>
              <a:t>Carte Géographique </a:t>
            </a:r>
            <a:r>
              <a:rPr lang="fr-FR" b="0" baseline="0" dirty="0" smtClean="0"/>
              <a:t>(problème d’affichage)</a:t>
            </a:r>
          </a:p>
          <a:p>
            <a:endParaRPr lang="fr-FR" b="0" dirty="0" smtClean="0"/>
          </a:p>
          <a:p>
            <a:r>
              <a:rPr lang="fr-FR" b="1" dirty="0" smtClean="0"/>
              <a:t>Nouvelle</a:t>
            </a:r>
            <a:r>
              <a:rPr lang="fr-FR" b="1" baseline="0" dirty="0" smtClean="0"/>
              <a:t> Plateforme WEB :</a:t>
            </a:r>
          </a:p>
          <a:p>
            <a:r>
              <a:rPr lang="fr-FR" b="1" baseline="0" dirty="0" smtClean="0"/>
              <a:t>Formulaire de renseignement personnel</a:t>
            </a:r>
          </a:p>
          <a:p>
            <a:r>
              <a:rPr lang="fr-FR" b="1" baseline="0" dirty="0" smtClean="0"/>
              <a:t>Tableau de bord</a:t>
            </a:r>
          </a:p>
          <a:p>
            <a:r>
              <a:rPr lang="fr-FR" b="1" baseline="0" dirty="0" smtClean="0"/>
              <a:t>Graphiques</a:t>
            </a:r>
          </a:p>
          <a:p>
            <a:r>
              <a:rPr lang="fr-FR" b="1" baseline="0" dirty="0" smtClean="0"/>
              <a:t>Tableaux Croisés Dynamiques</a:t>
            </a:r>
          </a:p>
          <a:p>
            <a:r>
              <a:rPr lang="fr-FR" b="1" baseline="0" dirty="0" smtClean="0"/>
              <a:t>Carte Géographique </a:t>
            </a:r>
            <a:r>
              <a:rPr lang="fr-FR" b="0" baseline="0" dirty="0" smtClean="0"/>
              <a:t>(sans problème d’affichage)</a:t>
            </a:r>
          </a:p>
          <a:p>
            <a:endParaRPr lang="fr-FR" b="0" baseline="0" dirty="0" smtClean="0"/>
          </a:p>
          <a:p>
            <a:r>
              <a:rPr lang="fr-FR" b="1" baseline="0" dirty="0" smtClean="0"/>
              <a:t>Page d’Administration (Django) :</a:t>
            </a:r>
          </a:p>
          <a:p>
            <a:r>
              <a:rPr lang="fr-FR" b="1" baseline="0" dirty="0" smtClean="0"/>
              <a:t>Page d’administration</a:t>
            </a:r>
          </a:p>
          <a:p>
            <a:r>
              <a:rPr lang="fr-FR" b="1" baseline="0" dirty="0" smtClean="0"/>
              <a:t>Table Soumission </a:t>
            </a:r>
            <a:r>
              <a:rPr lang="fr-FR" b="0" baseline="0" dirty="0" smtClean="0"/>
              <a:t>(pour connaître le nombre de visite)</a:t>
            </a:r>
            <a:endParaRPr lang="fr-FR" b="1" baseline="0" dirty="0" smtClean="0"/>
          </a:p>
          <a:p>
            <a:endParaRPr lang="fr-FR" b="1" dirty="0"/>
          </a:p>
        </p:txBody>
      </p:sp>
      <p:sp>
        <p:nvSpPr>
          <p:cNvPr id="4" name="Slide Number Placeholder 3"/>
          <p:cNvSpPr>
            <a:spLocks noGrp="1"/>
          </p:cNvSpPr>
          <p:nvPr>
            <p:ph type="sldNum" sz="quarter" idx="10"/>
          </p:nvPr>
        </p:nvSpPr>
        <p:spPr/>
        <p:txBody>
          <a:bodyPr/>
          <a:lstStyle/>
          <a:p>
            <a:fld id="{2923C448-12BB-4C73-924B-845DFEC94BE1}" type="slidenum">
              <a:rPr lang="fr-FR" smtClean="0"/>
              <a:t>14</a:t>
            </a:fld>
            <a:endParaRPr lang="fr-FR"/>
          </a:p>
        </p:txBody>
      </p:sp>
    </p:spTree>
    <p:extLst>
      <p:ext uri="{BB962C8B-B14F-4D97-AF65-F5344CB8AC3E}">
        <p14:creationId xmlns:p14="http://schemas.microsoft.com/office/powerpoint/2010/main" val="514024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16</a:t>
            </a:fld>
            <a:endParaRPr lang="fr-FR"/>
          </a:p>
        </p:txBody>
      </p:sp>
    </p:spTree>
    <p:extLst>
      <p:ext uri="{BB962C8B-B14F-4D97-AF65-F5344CB8AC3E}">
        <p14:creationId xmlns:p14="http://schemas.microsoft.com/office/powerpoint/2010/main" val="286495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Objetctif : Réaliser une plateforme web pour la diffusion des tableaux de bord des programmes au niveau du ministère de la santé publique.</a:t>
            </a:r>
          </a:p>
          <a:p>
            <a:endParaRPr lang="fr-FR" dirty="0" smtClean="0"/>
          </a:p>
          <a:p>
            <a:r>
              <a:rPr lang="fr-FR" dirty="0" smtClean="0"/>
              <a:t> Analyse et modélisation du système de collecte de données et de partage de données </a:t>
            </a:r>
          </a:p>
          <a:p>
            <a:r>
              <a:rPr lang="fr-FR" dirty="0" smtClean="0"/>
              <a:t> Identification des forces et des faiblesses du système existant </a:t>
            </a:r>
          </a:p>
          <a:p>
            <a:r>
              <a:rPr lang="fr-FR" dirty="0" smtClean="0"/>
              <a:t> Description de l’organisation des données traitées par les différents programmes </a:t>
            </a:r>
          </a:p>
          <a:p>
            <a:r>
              <a:rPr lang="fr-FR" dirty="0" smtClean="0"/>
              <a:t> Formulation des différents indicateurs choisis </a:t>
            </a:r>
          </a:p>
          <a:p>
            <a:r>
              <a:rPr lang="fr-FR" dirty="0" smtClean="0"/>
              <a:t> Choix des outils et méthodes </a:t>
            </a:r>
          </a:p>
          <a:p>
            <a:r>
              <a:rPr lang="fr-FR" dirty="0" smtClean="0"/>
              <a:t> Modélisation de la solution </a:t>
            </a:r>
          </a:p>
          <a:p>
            <a:r>
              <a:rPr lang="fr-FR" dirty="0" smtClean="0"/>
              <a:t> Réalisation avec les outils choisis </a:t>
            </a:r>
          </a:p>
          <a:p>
            <a:r>
              <a:rPr lang="fr-FR" dirty="0" smtClean="0"/>
              <a:t> Test et validation</a:t>
            </a:r>
          </a:p>
          <a:p>
            <a:endParaRPr lang="fr-FR" dirty="0" smtClean="0"/>
          </a:p>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2</a:t>
            </a:fld>
            <a:endParaRPr lang="fr-FR"/>
          </a:p>
        </p:txBody>
      </p:sp>
    </p:spTree>
    <p:extLst>
      <p:ext uri="{BB962C8B-B14F-4D97-AF65-F5344CB8AC3E}">
        <p14:creationId xmlns:p14="http://schemas.microsoft.com/office/powerpoint/2010/main" val="204440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tx1"/>
                </a:solidFill>
                <a:effectLst/>
                <a:latin typeface="+mn-lt"/>
                <a:ea typeface="+mn-ea"/>
                <a:cs typeface="+mn-cs"/>
              </a:rPr>
              <a:t>Le ministère de la Santé publique est une </a:t>
            </a:r>
            <a:r>
              <a:rPr lang="fr-FR" dirty="0" smtClean="0"/>
              <a:t>entité </a:t>
            </a:r>
            <a:r>
              <a:rPr lang="fr-FR" sz="1200" b="0" i="0" kern="1200" dirty="0" smtClean="0">
                <a:solidFill>
                  <a:schemeClr val="tx1"/>
                </a:solidFill>
                <a:effectLst/>
                <a:latin typeface="+mn-lt"/>
                <a:ea typeface="+mn-ea"/>
                <a:cs typeface="+mn-cs"/>
              </a:rPr>
              <a:t>gouvernementale responsable de la gestion et de la réglementation des affaires liées à la santé au niveau national.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smtClean="0"/>
          </a:p>
          <a:p>
            <a:r>
              <a:rPr lang="fr-FR" b="1" dirty="0" smtClean="0"/>
              <a:t>DEPSI</a:t>
            </a:r>
            <a:r>
              <a:rPr lang="fr-FR" dirty="0" smtClean="0"/>
              <a:t> ou</a:t>
            </a:r>
            <a:r>
              <a:rPr lang="fr-FR" baseline="0" dirty="0" smtClean="0"/>
              <a:t> </a:t>
            </a:r>
            <a:r>
              <a:rPr lang="fr-FR" dirty="0" smtClean="0"/>
              <a:t>Direction des Etudes, de la Planification et du Système d’Information</a:t>
            </a:r>
          </a:p>
          <a:p>
            <a:endParaRPr lang="fr-FR" dirty="0" smtClean="0"/>
          </a:p>
          <a:p>
            <a:r>
              <a:rPr lang="fr-FR" b="1" dirty="0" smtClean="0"/>
              <a:t>SEMIDSI</a:t>
            </a:r>
            <a:r>
              <a:rPr lang="fr-FR" dirty="0" smtClean="0"/>
              <a:t> ou Service de l’Exploitation, de la Maintenance Informatique et du Développement du Système</a:t>
            </a:r>
          </a:p>
          <a:p>
            <a:endParaRPr lang="fr-FR" dirty="0" smtClean="0"/>
          </a:p>
          <a:p>
            <a:endParaRPr lang="fr-FR" dirty="0" smtClean="0"/>
          </a:p>
          <a:p>
            <a:endParaRPr lang="fr-FR" dirty="0" smtClean="0"/>
          </a:p>
          <a:p>
            <a:r>
              <a:rPr lang="fr-FR" b="1" dirty="0" smtClean="0"/>
              <a:t>Activités</a:t>
            </a:r>
            <a:r>
              <a:rPr lang="fr-FR" dirty="0" smtClean="0"/>
              <a:t> </a:t>
            </a:r>
            <a:r>
              <a:rPr lang="fr-FR" b="1" dirty="0" smtClean="0"/>
              <a:t>: </a:t>
            </a:r>
            <a:r>
              <a:rPr lang="fr-FR" dirty="0" smtClean="0"/>
              <a:t>collecter, traiter, analyser</a:t>
            </a:r>
            <a:r>
              <a:rPr lang="fr-FR" baseline="0" dirty="0" smtClean="0"/>
              <a:t> et</a:t>
            </a:r>
            <a:r>
              <a:rPr lang="fr-FR" dirty="0" smtClean="0"/>
              <a:t> diffuser les informations</a:t>
            </a:r>
            <a:r>
              <a:rPr lang="fr-FR" baseline="0" dirty="0" smtClean="0"/>
              <a:t> sanitaires du pays.</a:t>
            </a:r>
          </a:p>
          <a:p>
            <a:endParaRPr lang="fr-FR" baseline="0" dirty="0" smtClean="0"/>
          </a:p>
          <a:p>
            <a:r>
              <a:rPr lang="fr-FR" sz="1200" b="1" i="0" kern="1200" dirty="0" smtClean="0">
                <a:solidFill>
                  <a:schemeClr val="tx1"/>
                </a:solidFill>
                <a:effectLst/>
                <a:latin typeface="+mn-lt"/>
                <a:ea typeface="+mn-ea"/>
                <a:cs typeface="+mn-cs"/>
              </a:rPr>
              <a:t>Autorité Exécutive :</a:t>
            </a:r>
            <a:r>
              <a:rPr lang="fr-FR" sz="1200" b="0" i="0" kern="1200" dirty="0" smtClean="0">
                <a:solidFill>
                  <a:schemeClr val="tx1"/>
                </a:solidFill>
                <a:effectLst/>
                <a:latin typeface="+mn-lt"/>
                <a:ea typeface="+mn-ea"/>
                <a:cs typeface="+mn-cs"/>
              </a:rPr>
              <a:t> responsable de mettre en œuvre et d'exécuter les politiques de santé définies par le gouvernement,</a:t>
            </a:r>
          </a:p>
          <a:p>
            <a:r>
              <a:rPr lang="fr-FR" sz="1200" b="1" i="0" kern="1200" dirty="0" smtClean="0">
                <a:solidFill>
                  <a:schemeClr val="tx1"/>
                </a:solidFill>
                <a:effectLst/>
                <a:latin typeface="+mn-lt"/>
                <a:ea typeface="+mn-ea"/>
                <a:cs typeface="+mn-cs"/>
              </a:rPr>
              <a:t>Responsabilité de l'Administration :</a:t>
            </a:r>
            <a:r>
              <a:rPr lang="fr-FR" sz="1200" b="0" i="0" kern="1200" dirty="0" smtClean="0">
                <a:solidFill>
                  <a:schemeClr val="tx1"/>
                </a:solidFill>
                <a:effectLst/>
                <a:latin typeface="+mn-lt"/>
                <a:ea typeface="+mn-ea"/>
                <a:cs typeface="+mn-cs"/>
              </a:rPr>
              <a:t> administrer et gérer les services de santé publique du pays</a:t>
            </a:r>
            <a:r>
              <a:rPr lang="fr-FR" sz="1200" b="0" i="0" kern="1200" baseline="0" dirty="0" smtClean="0">
                <a:solidFill>
                  <a:schemeClr val="tx1"/>
                </a:solidFill>
                <a:effectLst/>
                <a:latin typeface="+mn-lt"/>
                <a:ea typeface="+mn-ea"/>
                <a:cs typeface="+mn-cs"/>
              </a:rPr>
              <a:t> (</a:t>
            </a:r>
            <a:r>
              <a:rPr lang="fr-FR" sz="1200" b="0" i="0" kern="1200" dirty="0" smtClean="0">
                <a:solidFill>
                  <a:schemeClr val="tx1"/>
                </a:solidFill>
                <a:effectLst/>
                <a:latin typeface="+mn-lt"/>
                <a:ea typeface="+mn-ea"/>
                <a:cs typeface="+mn-cs"/>
              </a:rPr>
              <a:t>hôpitaux, des cliniques, des programmes de prévention des maladies, et d'autres services de santé).</a:t>
            </a:r>
          </a:p>
          <a:p>
            <a:r>
              <a:rPr lang="fr-FR" sz="1200" b="1" i="0" kern="1200" dirty="0" smtClean="0">
                <a:solidFill>
                  <a:schemeClr val="tx1"/>
                </a:solidFill>
                <a:effectLst/>
                <a:latin typeface="+mn-lt"/>
                <a:ea typeface="+mn-ea"/>
                <a:cs typeface="+mn-cs"/>
              </a:rPr>
              <a:t>Élaboration de Politiques :</a:t>
            </a:r>
            <a:r>
              <a:rPr lang="fr-FR" sz="1200" b="0" i="0" kern="1200" dirty="0" smtClean="0">
                <a:solidFill>
                  <a:schemeClr val="tx1"/>
                </a:solidFill>
                <a:effectLst/>
                <a:latin typeface="+mn-lt"/>
                <a:ea typeface="+mn-ea"/>
                <a:cs typeface="+mn-cs"/>
              </a:rPr>
              <a:t> Il participe à l'élaboration des politiques de santé nationales. </a:t>
            </a:r>
          </a:p>
          <a:p>
            <a:r>
              <a:rPr lang="fr-FR" sz="1200" b="1" i="0" kern="1200" dirty="0" smtClean="0">
                <a:solidFill>
                  <a:schemeClr val="tx1"/>
                </a:solidFill>
                <a:effectLst/>
                <a:latin typeface="+mn-lt"/>
                <a:ea typeface="+mn-ea"/>
                <a:cs typeface="+mn-cs"/>
              </a:rPr>
              <a:t>Coordination des Services de Santé :</a:t>
            </a:r>
            <a:r>
              <a:rPr lang="fr-FR" sz="1200" b="0" i="0" kern="1200" dirty="0" smtClean="0">
                <a:solidFill>
                  <a:schemeClr val="tx1"/>
                </a:solidFill>
                <a:effectLst/>
                <a:latin typeface="+mn-lt"/>
                <a:ea typeface="+mn-ea"/>
                <a:cs typeface="+mn-cs"/>
              </a:rPr>
              <a:t> En tant qu'entité centrale, le Ministère coordonne souvent les différentes composantes du système de santé, s'assurant que les services sont alignés avec les objectifs nationaux de santé.</a:t>
            </a:r>
          </a:p>
          <a:p>
            <a:r>
              <a:rPr lang="fr-FR" sz="1200" b="1" i="0" kern="1200" dirty="0" smtClean="0">
                <a:solidFill>
                  <a:schemeClr val="tx1"/>
                </a:solidFill>
                <a:effectLst/>
                <a:latin typeface="+mn-lt"/>
                <a:ea typeface="+mn-ea"/>
                <a:cs typeface="+mn-cs"/>
              </a:rPr>
              <a:t>Gestion des Urgences Sanitaires :</a:t>
            </a:r>
            <a:r>
              <a:rPr lang="fr-FR" sz="1200" b="0" i="0" kern="1200" dirty="0" smtClean="0">
                <a:solidFill>
                  <a:schemeClr val="tx1"/>
                </a:solidFill>
                <a:effectLst/>
                <a:latin typeface="+mn-lt"/>
                <a:ea typeface="+mn-ea"/>
                <a:cs typeface="+mn-cs"/>
              </a:rPr>
              <a:t> En cas d'épidémies, de pandémies, ou d'autres situations d'urgence sanitaire, le Ministère est généralement en première ligne pour coordonner les réponses et les interventions, travaillant en collaboration avec d'autres agences gouvernementales et organisations partenaires.</a:t>
            </a:r>
          </a:p>
          <a:p>
            <a:r>
              <a:rPr lang="fr-FR" sz="1200" b="1" i="0" kern="1200" dirty="0" smtClean="0">
                <a:solidFill>
                  <a:schemeClr val="tx1"/>
                </a:solidFill>
                <a:effectLst/>
                <a:latin typeface="+mn-lt"/>
                <a:ea typeface="+mn-ea"/>
                <a:cs typeface="+mn-cs"/>
              </a:rPr>
              <a:t>Allocation des Ressources :</a:t>
            </a:r>
            <a:r>
              <a:rPr lang="fr-FR" sz="1200" b="0" i="0" kern="1200" dirty="0" smtClean="0">
                <a:solidFill>
                  <a:schemeClr val="tx1"/>
                </a:solidFill>
                <a:effectLst/>
                <a:latin typeface="+mn-lt"/>
                <a:ea typeface="+mn-ea"/>
                <a:cs typeface="+mn-cs"/>
              </a:rPr>
              <a:t> Le Ministère est souvent responsable de l'allocation des ressources financières et humaines nécessaires pour soutenir les services de santé. </a:t>
            </a:r>
          </a:p>
          <a:p>
            <a:r>
              <a:rPr lang="fr-FR" sz="1200" b="1" i="0" kern="1200" dirty="0" smtClean="0">
                <a:solidFill>
                  <a:schemeClr val="tx1"/>
                </a:solidFill>
                <a:effectLst/>
                <a:latin typeface="+mn-lt"/>
                <a:ea typeface="+mn-ea"/>
                <a:cs typeface="+mn-cs"/>
              </a:rPr>
              <a:t>Rapport au Gouvernement :</a:t>
            </a:r>
            <a:r>
              <a:rPr lang="fr-FR" sz="1200" b="0" i="0" kern="1200" dirty="0" smtClean="0">
                <a:solidFill>
                  <a:schemeClr val="tx1"/>
                </a:solidFill>
                <a:effectLst/>
                <a:latin typeface="+mn-lt"/>
                <a:ea typeface="+mn-ea"/>
                <a:cs typeface="+mn-cs"/>
              </a:rPr>
              <a:t> rend compte au gouvernement des progrès réalisés dans la mise en œuvre des politiques de santé, des défis rencontrés et des besoins éventuels.</a:t>
            </a:r>
          </a:p>
          <a:p>
            <a:r>
              <a:rPr lang="fr-FR" sz="1200" b="1" i="0" kern="1200" dirty="0" smtClean="0">
                <a:solidFill>
                  <a:schemeClr val="tx1"/>
                </a:solidFill>
                <a:effectLst/>
                <a:latin typeface="+mn-lt"/>
                <a:ea typeface="+mn-ea"/>
                <a:cs typeface="+mn-cs"/>
              </a:rPr>
              <a:t>Collaboration Internationale :</a:t>
            </a:r>
            <a:r>
              <a:rPr lang="fr-FR" sz="1200" b="0" i="0" kern="1200" dirty="0" smtClean="0">
                <a:solidFill>
                  <a:schemeClr val="tx1"/>
                </a:solidFill>
                <a:effectLst/>
                <a:latin typeface="+mn-lt"/>
                <a:ea typeface="+mn-ea"/>
                <a:cs typeface="+mn-cs"/>
              </a:rPr>
              <a:t> peut également jouer un rôle dans la coopération internationale en matière de santé, collaborant avec des organisations internationales, des partenaires bilatéraux et d'autres gouvernements pour aborder des questions de santé mondiales.</a:t>
            </a:r>
          </a:p>
          <a:p>
            <a:endParaRPr lang="fr-FR" dirty="0" smtClean="0"/>
          </a:p>
        </p:txBody>
      </p:sp>
      <p:sp>
        <p:nvSpPr>
          <p:cNvPr id="4" name="Slide Number Placeholder 3"/>
          <p:cNvSpPr>
            <a:spLocks noGrp="1"/>
          </p:cNvSpPr>
          <p:nvPr>
            <p:ph type="sldNum" sz="quarter" idx="10"/>
          </p:nvPr>
        </p:nvSpPr>
        <p:spPr/>
        <p:txBody>
          <a:bodyPr/>
          <a:lstStyle/>
          <a:p>
            <a:fld id="{2923C448-12BB-4C73-924B-845DFEC94BE1}" type="slidenum">
              <a:rPr lang="fr-FR" smtClean="0"/>
              <a:t>4</a:t>
            </a:fld>
            <a:endParaRPr lang="fr-FR"/>
          </a:p>
        </p:txBody>
      </p:sp>
    </p:spTree>
    <p:extLst>
      <p:ext uri="{BB962C8B-B14F-4D97-AF65-F5344CB8AC3E}">
        <p14:creationId xmlns:p14="http://schemas.microsoft.com/office/powerpoint/2010/main" val="220019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kern="1200" dirty="0" smtClean="0">
                <a:solidFill>
                  <a:schemeClr val="tx1"/>
                </a:solidFill>
                <a:effectLst/>
                <a:latin typeface="+mn-lt"/>
                <a:ea typeface="+mn-ea"/>
                <a:cs typeface="+mn-cs"/>
              </a:rPr>
              <a:t>Tâches</a:t>
            </a:r>
            <a:endParaRPr lang="fr-FR"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Intervalle de date</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Intégration</a:t>
            </a:r>
          </a:p>
          <a:p>
            <a:r>
              <a:rPr lang="fr-FR" sz="1200" kern="1200" dirty="0" smtClean="0">
                <a:solidFill>
                  <a:schemeClr val="tx1"/>
                </a:solidFill>
                <a:effectLst/>
                <a:latin typeface="+mn-lt"/>
                <a:ea typeface="+mn-ea"/>
                <a:cs typeface="+mn-cs"/>
              </a:rPr>
              <a:t>19 Sep – 23 Sep</a:t>
            </a:r>
          </a:p>
          <a:p>
            <a:r>
              <a:rPr lang="fr-FR" sz="1200" kern="1200" dirty="0" smtClean="0">
                <a:solidFill>
                  <a:schemeClr val="tx1"/>
                </a:solidFill>
                <a:effectLst/>
                <a:latin typeface="+mn-lt"/>
                <a:ea typeface="+mn-ea"/>
                <a:cs typeface="+mn-cs"/>
              </a:rPr>
              <a:t>Etude de l'organisation</a:t>
            </a:r>
          </a:p>
          <a:p>
            <a:r>
              <a:rPr lang="fr-FR" sz="1200" kern="1200" dirty="0" smtClean="0">
                <a:solidFill>
                  <a:schemeClr val="tx1"/>
                </a:solidFill>
                <a:effectLst/>
                <a:latin typeface="+mn-lt"/>
                <a:ea typeface="+mn-ea"/>
                <a:cs typeface="+mn-cs"/>
              </a:rPr>
              <a:t>25 Sep – 30 Sep</a:t>
            </a:r>
          </a:p>
          <a:p>
            <a:r>
              <a:rPr lang="fr-FR" sz="1200" kern="1200" dirty="0" smtClean="0">
                <a:solidFill>
                  <a:schemeClr val="tx1"/>
                </a:solidFill>
                <a:effectLst/>
                <a:latin typeface="+mn-lt"/>
                <a:ea typeface="+mn-ea"/>
                <a:cs typeface="+mn-cs"/>
              </a:rPr>
              <a:t>Etude du réseau et des services existants</a:t>
            </a:r>
          </a:p>
          <a:p>
            <a:r>
              <a:rPr lang="fr-FR" sz="1200" kern="1200" dirty="0" smtClean="0">
                <a:solidFill>
                  <a:schemeClr val="tx1"/>
                </a:solidFill>
                <a:effectLst/>
                <a:latin typeface="+mn-lt"/>
                <a:ea typeface="+mn-ea"/>
                <a:cs typeface="+mn-cs"/>
              </a:rPr>
              <a:t>02 Oct – 07 Oct</a:t>
            </a:r>
          </a:p>
          <a:p>
            <a:r>
              <a:rPr lang="fr-FR" sz="1200" kern="1200" dirty="0" smtClean="0">
                <a:solidFill>
                  <a:schemeClr val="tx1"/>
                </a:solidFill>
                <a:effectLst/>
                <a:latin typeface="+mn-lt"/>
                <a:ea typeface="+mn-ea"/>
                <a:cs typeface="+mn-cs"/>
              </a:rPr>
              <a:t>Recherche et définition du projet</a:t>
            </a:r>
          </a:p>
          <a:p>
            <a:r>
              <a:rPr lang="fr-FR" sz="1200" kern="1200" dirty="0" smtClean="0">
                <a:solidFill>
                  <a:schemeClr val="tx1"/>
                </a:solidFill>
                <a:effectLst/>
                <a:latin typeface="+mn-lt"/>
                <a:ea typeface="+mn-ea"/>
                <a:cs typeface="+mn-cs"/>
              </a:rPr>
              <a:t>09 Oct – 10 Oct</a:t>
            </a:r>
          </a:p>
          <a:p>
            <a:r>
              <a:rPr lang="fr-FR" sz="1200" kern="1200" dirty="0" smtClean="0">
                <a:solidFill>
                  <a:schemeClr val="tx1"/>
                </a:solidFill>
                <a:effectLst/>
                <a:latin typeface="+mn-lt"/>
                <a:ea typeface="+mn-ea"/>
                <a:cs typeface="+mn-cs"/>
              </a:rPr>
              <a:t>Etude détaillée du sujet de projet</a:t>
            </a:r>
          </a:p>
          <a:p>
            <a:r>
              <a:rPr lang="fr-FR" sz="1200" kern="1200" dirty="0" smtClean="0">
                <a:solidFill>
                  <a:schemeClr val="tx1"/>
                </a:solidFill>
                <a:effectLst/>
                <a:latin typeface="+mn-lt"/>
                <a:ea typeface="+mn-ea"/>
                <a:cs typeface="+mn-cs"/>
              </a:rPr>
              <a:t>11 Oct – 01 Nov</a:t>
            </a:r>
          </a:p>
          <a:p>
            <a:r>
              <a:rPr lang="fr-FR" sz="1200" kern="1200" dirty="0" smtClean="0">
                <a:solidFill>
                  <a:schemeClr val="tx1"/>
                </a:solidFill>
                <a:effectLst/>
                <a:latin typeface="+mn-lt"/>
                <a:ea typeface="+mn-ea"/>
                <a:cs typeface="+mn-cs"/>
              </a:rPr>
              <a:t>Documentation sur DHIS2</a:t>
            </a:r>
          </a:p>
          <a:p>
            <a:r>
              <a:rPr lang="fr-FR" sz="1200" kern="1200" dirty="0" smtClean="0">
                <a:solidFill>
                  <a:schemeClr val="tx1"/>
                </a:solidFill>
                <a:effectLst/>
                <a:latin typeface="+mn-lt"/>
                <a:ea typeface="+mn-ea"/>
                <a:cs typeface="+mn-cs"/>
              </a:rPr>
              <a:t>11 Oct – 25 Oct</a:t>
            </a:r>
          </a:p>
          <a:p>
            <a:r>
              <a:rPr lang="fr-FR" sz="1200" kern="1200" dirty="0" smtClean="0">
                <a:solidFill>
                  <a:schemeClr val="tx1"/>
                </a:solidFill>
                <a:effectLst/>
                <a:latin typeface="+mn-lt"/>
                <a:ea typeface="+mn-ea"/>
                <a:cs typeface="+mn-cs"/>
              </a:rPr>
              <a:t>Tests avec l'API de DHIS2</a:t>
            </a:r>
          </a:p>
          <a:p>
            <a:r>
              <a:rPr lang="fr-FR" sz="1200" kern="1200" dirty="0" smtClean="0">
                <a:solidFill>
                  <a:schemeClr val="tx1"/>
                </a:solidFill>
                <a:effectLst/>
                <a:latin typeface="+mn-lt"/>
                <a:ea typeface="+mn-ea"/>
                <a:cs typeface="+mn-cs"/>
              </a:rPr>
              <a:t>26 Oct – 01 Nov</a:t>
            </a:r>
          </a:p>
          <a:p>
            <a:r>
              <a:rPr lang="fr-FR" sz="1200" kern="1200" dirty="0" smtClean="0">
                <a:solidFill>
                  <a:schemeClr val="tx1"/>
                </a:solidFill>
                <a:effectLst/>
                <a:latin typeface="+mn-lt"/>
                <a:ea typeface="+mn-ea"/>
                <a:cs typeface="+mn-cs"/>
              </a:rPr>
              <a:t>Codage et mise en place du plateforme WEB</a:t>
            </a:r>
          </a:p>
          <a:p>
            <a:r>
              <a:rPr lang="fr-FR" sz="1200" kern="1200" dirty="0" smtClean="0">
                <a:solidFill>
                  <a:schemeClr val="tx1"/>
                </a:solidFill>
                <a:effectLst/>
                <a:latin typeface="+mn-lt"/>
                <a:ea typeface="+mn-ea"/>
                <a:cs typeface="+mn-cs"/>
              </a:rPr>
              <a:t>02 Nov – 15 Nov</a:t>
            </a:r>
          </a:p>
          <a:p>
            <a:r>
              <a:rPr lang="fr-FR" sz="1200" kern="1200" dirty="0" smtClean="0">
                <a:solidFill>
                  <a:schemeClr val="tx1"/>
                </a:solidFill>
                <a:effectLst/>
                <a:latin typeface="+mn-lt"/>
                <a:ea typeface="+mn-ea"/>
                <a:cs typeface="+mn-cs"/>
              </a:rPr>
              <a:t>Modélisation, Maquette, Algorithms</a:t>
            </a:r>
          </a:p>
          <a:p>
            <a:r>
              <a:rPr lang="fr-FR" sz="1200" kern="1200" dirty="0" smtClean="0">
                <a:solidFill>
                  <a:schemeClr val="tx1"/>
                </a:solidFill>
                <a:effectLst/>
                <a:latin typeface="+mn-lt"/>
                <a:ea typeface="+mn-ea"/>
                <a:cs typeface="+mn-cs"/>
              </a:rPr>
              <a:t>02 Nov – 08 Nov</a:t>
            </a:r>
          </a:p>
          <a:p>
            <a:r>
              <a:rPr lang="fr-FR" sz="1200" kern="1200" dirty="0" smtClean="0">
                <a:solidFill>
                  <a:schemeClr val="tx1"/>
                </a:solidFill>
                <a:effectLst/>
                <a:latin typeface="+mn-lt"/>
                <a:ea typeface="+mn-ea"/>
                <a:cs typeface="+mn-cs"/>
              </a:rPr>
              <a:t>Codage des scripts</a:t>
            </a:r>
          </a:p>
          <a:p>
            <a:r>
              <a:rPr lang="fr-FR" sz="1200" kern="1200" dirty="0" smtClean="0">
                <a:solidFill>
                  <a:schemeClr val="tx1"/>
                </a:solidFill>
                <a:effectLst/>
                <a:latin typeface="+mn-lt"/>
                <a:ea typeface="+mn-ea"/>
                <a:cs typeface="+mn-cs"/>
              </a:rPr>
              <a:t>08 Nov – 15 Nov</a:t>
            </a:r>
          </a:p>
          <a:p>
            <a:r>
              <a:rPr lang="fr-FR" sz="1200" kern="1200" dirty="0" smtClean="0">
                <a:solidFill>
                  <a:schemeClr val="tx1"/>
                </a:solidFill>
                <a:effectLst/>
                <a:latin typeface="+mn-lt"/>
                <a:ea typeface="+mn-ea"/>
                <a:cs typeface="+mn-cs"/>
              </a:rPr>
              <a:t>Vérification et validation</a:t>
            </a:r>
          </a:p>
          <a:p>
            <a:r>
              <a:rPr lang="fr-FR" sz="1200" kern="1200" dirty="0" smtClean="0">
                <a:solidFill>
                  <a:schemeClr val="tx1"/>
                </a:solidFill>
                <a:effectLst/>
                <a:latin typeface="+mn-lt"/>
                <a:ea typeface="+mn-ea"/>
                <a:cs typeface="+mn-cs"/>
              </a:rPr>
              <a:t>16 Nov – 17 Nov</a:t>
            </a:r>
          </a:p>
          <a:p>
            <a:r>
              <a:rPr lang="fr-FR" sz="1200" kern="1200" dirty="0" smtClean="0">
                <a:solidFill>
                  <a:schemeClr val="tx1"/>
                </a:solidFill>
                <a:effectLst/>
                <a:latin typeface="+mn-lt"/>
                <a:ea typeface="+mn-ea"/>
                <a:cs typeface="+mn-cs"/>
              </a:rPr>
              <a:t>Hébergement</a:t>
            </a:r>
          </a:p>
          <a:p>
            <a:r>
              <a:rPr lang="fr-FR" sz="1200" kern="1200" dirty="0" smtClean="0">
                <a:solidFill>
                  <a:schemeClr val="tx1"/>
                </a:solidFill>
                <a:effectLst/>
                <a:latin typeface="+mn-lt"/>
                <a:ea typeface="+mn-ea"/>
                <a:cs typeface="+mn-cs"/>
              </a:rPr>
              <a:t>17 Nov – 22 Nov</a:t>
            </a:r>
          </a:p>
          <a:p>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6</a:t>
            </a:fld>
            <a:endParaRPr lang="fr-FR"/>
          </a:p>
        </p:txBody>
      </p:sp>
    </p:spTree>
    <p:extLst>
      <p:ext uri="{BB962C8B-B14F-4D97-AF65-F5344CB8AC3E}">
        <p14:creationId xmlns:p14="http://schemas.microsoft.com/office/powerpoint/2010/main" val="1837730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DHIS2 est une plateforme logicielle, créée</a:t>
            </a:r>
            <a:r>
              <a:rPr lang="fr-FR" sz="1200" kern="1200" baseline="0" dirty="0" smtClean="0">
                <a:solidFill>
                  <a:schemeClr val="tx1"/>
                </a:solidFill>
                <a:effectLst/>
                <a:latin typeface="+mn-lt"/>
                <a:ea typeface="+mn-ea"/>
                <a:cs typeface="+mn-cs"/>
              </a:rPr>
              <a:t> par </a:t>
            </a:r>
            <a:r>
              <a:rPr lang="fr-FR" b="1" dirty="0" smtClean="0"/>
              <a:t>HISP</a:t>
            </a:r>
            <a:r>
              <a:rPr lang="fr-FR" sz="1200" kern="1200" dirty="0" smtClean="0">
                <a:solidFill>
                  <a:schemeClr val="tx1"/>
                </a:solidFill>
                <a:effectLst/>
                <a:latin typeface="+mn-lt"/>
                <a:ea typeface="+mn-ea"/>
                <a:cs typeface="+mn-cs"/>
              </a:rPr>
              <a:t> à l’initiative de </a:t>
            </a:r>
            <a:r>
              <a:rPr lang="fr-FR" dirty="0" smtClean="0"/>
              <a:t>l’Université d’Oslo (Norvège),</a:t>
            </a:r>
            <a:r>
              <a:rPr lang="fr-FR" baseline="0" dirty="0" smtClean="0"/>
              <a:t> </a:t>
            </a:r>
            <a:r>
              <a:rPr lang="fr-FR" sz="1200" kern="1200" dirty="0" smtClean="0">
                <a:solidFill>
                  <a:schemeClr val="tx1"/>
                </a:solidFill>
                <a:effectLst/>
                <a:latin typeface="+mn-lt"/>
                <a:ea typeface="+mn-ea"/>
                <a:cs typeface="+mn-cs"/>
              </a:rPr>
              <a:t>destinée à la collecte, la validation, la visualisation et l'analyse des données dans le domaine de la santé. En d’autre</a:t>
            </a:r>
            <a:r>
              <a:rPr lang="fr-FR" sz="1200" kern="1200" baseline="0" dirty="0" smtClean="0">
                <a:solidFill>
                  <a:schemeClr val="tx1"/>
                </a:solidFill>
                <a:effectLst/>
                <a:latin typeface="+mn-lt"/>
                <a:ea typeface="+mn-ea"/>
                <a:cs typeface="+mn-cs"/>
              </a:rPr>
              <a:t> terme, c’est un Système d’Informations Sanitaires ou SIS.</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Points Forts :</a:t>
            </a:r>
          </a:p>
          <a:p>
            <a:r>
              <a:rPr lang="fr-FR" sz="1200" b="1" kern="1200" dirty="0" smtClean="0">
                <a:solidFill>
                  <a:schemeClr val="tx1"/>
                </a:solidFill>
                <a:effectLst/>
                <a:latin typeface="+mn-lt"/>
                <a:ea typeface="+mn-ea"/>
                <a:cs typeface="+mn-cs"/>
              </a:rPr>
              <a:t>Open Source </a:t>
            </a:r>
          </a:p>
          <a:p>
            <a:r>
              <a:rPr lang="fr-FR" sz="1200" b="1" kern="1200" dirty="0" smtClean="0">
                <a:solidFill>
                  <a:schemeClr val="tx1"/>
                </a:solidFill>
                <a:effectLst/>
                <a:latin typeface="+mn-lt"/>
                <a:ea typeface="+mn-ea"/>
                <a:cs typeface="+mn-cs"/>
              </a:rPr>
              <a:t>Personnalisable </a:t>
            </a:r>
          </a:p>
          <a:p>
            <a:r>
              <a:rPr lang="fr-FR" sz="1200" b="1" kern="1200" dirty="0" smtClean="0">
                <a:solidFill>
                  <a:schemeClr val="tx1"/>
                </a:solidFill>
                <a:effectLst/>
                <a:latin typeface="+mn-lt"/>
                <a:ea typeface="+mn-ea"/>
                <a:cs typeface="+mn-cs"/>
              </a:rPr>
              <a:t>Collecte de Données </a:t>
            </a:r>
          </a:p>
          <a:p>
            <a:r>
              <a:rPr lang="fr-FR" sz="1200" b="1" kern="1200" dirty="0" smtClean="0">
                <a:solidFill>
                  <a:schemeClr val="tx1"/>
                </a:solidFill>
                <a:effectLst/>
                <a:latin typeface="+mn-lt"/>
                <a:ea typeface="+mn-ea"/>
                <a:cs typeface="+mn-cs"/>
              </a:rPr>
              <a:t>Analyse et Visualisation </a:t>
            </a:r>
          </a:p>
          <a:p>
            <a:r>
              <a:rPr lang="fr-FR" sz="1200" b="1" kern="1200" dirty="0" smtClean="0">
                <a:solidFill>
                  <a:schemeClr val="tx1"/>
                </a:solidFill>
                <a:effectLst/>
                <a:latin typeface="+mn-lt"/>
                <a:ea typeface="+mn-ea"/>
                <a:cs typeface="+mn-cs"/>
              </a:rPr>
              <a:t>Interopérabilité : compatible</a:t>
            </a:r>
            <a:r>
              <a:rPr lang="fr-FR" sz="1200" b="1" kern="1200" baseline="0" dirty="0" smtClean="0">
                <a:solidFill>
                  <a:schemeClr val="tx1"/>
                </a:solidFill>
                <a:effectLst/>
                <a:latin typeface="+mn-lt"/>
                <a:ea typeface="+mn-ea"/>
                <a:cs typeface="+mn-cs"/>
              </a:rPr>
              <a:t> avec d’autres systèmes d’information</a:t>
            </a:r>
          </a:p>
          <a:p>
            <a:r>
              <a:rPr lang="fr-FR" sz="1200" b="1" kern="1200" dirty="0" smtClean="0">
                <a:solidFill>
                  <a:schemeClr val="tx1"/>
                </a:solidFill>
                <a:effectLst/>
                <a:latin typeface="+mn-lt"/>
                <a:ea typeface="+mn-ea"/>
                <a:cs typeface="+mn-cs"/>
              </a:rPr>
              <a:t>Communauté Active </a:t>
            </a:r>
          </a:p>
          <a:p>
            <a:endParaRPr lang="fr-FR" sz="1200" b="1" kern="1200" dirty="0" smtClean="0">
              <a:solidFill>
                <a:schemeClr val="tx1"/>
              </a:solidFill>
              <a:effectLst/>
              <a:latin typeface="+mn-lt"/>
              <a:ea typeface="+mn-ea"/>
              <a:cs typeface="+mn-cs"/>
            </a:endParaRPr>
          </a:p>
          <a:p>
            <a:r>
              <a:rPr lang="fr-FR" dirty="0" smtClean="0"/>
              <a:t>Points Faibles :</a:t>
            </a:r>
          </a:p>
          <a:p>
            <a:r>
              <a:rPr lang="fr-FR" sz="1200" b="1" kern="1200" dirty="0" smtClean="0">
                <a:solidFill>
                  <a:schemeClr val="tx1"/>
                </a:solidFill>
                <a:effectLst/>
                <a:latin typeface="+mn-lt"/>
                <a:ea typeface="+mn-ea"/>
                <a:cs typeface="+mn-cs"/>
              </a:rPr>
              <a:t>Courbe d'Apprentissage </a:t>
            </a:r>
          </a:p>
          <a:p>
            <a:r>
              <a:rPr lang="fr-FR" sz="1200" b="1" kern="1200" dirty="0" smtClean="0">
                <a:solidFill>
                  <a:schemeClr val="tx1"/>
                </a:solidFill>
                <a:effectLst/>
                <a:latin typeface="+mn-lt"/>
                <a:ea typeface="+mn-ea"/>
                <a:cs typeface="+mn-cs"/>
              </a:rPr>
              <a:t>Personnalisation Exigeante </a:t>
            </a:r>
          </a:p>
          <a:p>
            <a:r>
              <a:rPr lang="fr-FR" sz="1200" b="1" kern="1200" dirty="0" smtClean="0">
                <a:solidFill>
                  <a:schemeClr val="tx1"/>
                </a:solidFill>
                <a:effectLst/>
                <a:latin typeface="+mn-lt"/>
                <a:ea typeface="+mn-ea"/>
                <a:cs typeface="+mn-cs"/>
              </a:rPr>
              <a:t>Performance </a:t>
            </a:r>
            <a:r>
              <a:rPr lang="fr-FR" sz="1200" b="0" kern="1200" dirty="0" smtClean="0">
                <a:solidFill>
                  <a:schemeClr val="tx1"/>
                </a:solidFill>
                <a:effectLst/>
                <a:latin typeface="+mn-lt"/>
                <a:ea typeface="+mn-ea"/>
                <a:cs typeface="+mn-cs"/>
              </a:rPr>
              <a:t>: l’installation (configuration), maintenance, volume importante</a:t>
            </a:r>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7</a:t>
            </a:fld>
            <a:endParaRPr lang="fr-FR"/>
          </a:p>
        </p:txBody>
      </p:sp>
    </p:spTree>
    <p:extLst>
      <p:ext uri="{BB962C8B-B14F-4D97-AF65-F5344CB8AC3E}">
        <p14:creationId xmlns:p14="http://schemas.microsoft.com/office/powerpoint/2010/main" val="15133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dirty="0" smtClean="0"/>
              <a:t>L’application </a:t>
            </a:r>
            <a:r>
              <a:rPr lang="fr-FR" b="1" dirty="0" smtClean="0"/>
              <a:t>Tableau</a:t>
            </a:r>
            <a:r>
              <a:rPr lang="fr-FR" b="1" baseline="0" dirty="0" smtClean="0"/>
              <a:t> de bord</a:t>
            </a:r>
            <a:r>
              <a:rPr lang="fr-FR" b="0" baseline="0" dirty="0" smtClean="0"/>
              <a:t> utilise l’application </a:t>
            </a:r>
            <a:r>
              <a:rPr lang="fr-FR" b="1" baseline="0" dirty="0" smtClean="0"/>
              <a:t>Visualiseur de données (Data Visualizer) </a:t>
            </a:r>
            <a:r>
              <a:rPr lang="fr-FR" b="0" baseline="0" dirty="0" smtClean="0"/>
              <a:t>pour les afficher les données.</a:t>
            </a:r>
          </a:p>
          <a:p>
            <a:endParaRPr lang="fr-FR" b="0" baseline="0" dirty="0" smtClean="0"/>
          </a:p>
          <a:p>
            <a:r>
              <a:rPr lang="fr-FR" b="1" baseline="0" dirty="0" smtClean="0"/>
              <a:t>Data X : </a:t>
            </a:r>
          </a:p>
          <a:p>
            <a:r>
              <a:rPr lang="fr-FR" sz="1200" b="1" i="0" kern="1200" baseline="0" dirty="0" smtClean="0">
                <a:solidFill>
                  <a:schemeClr val="tx1"/>
                </a:solidFill>
                <a:effectLst/>
                <a:latin typeface="+mn-lt"/>
                <a:ea typeface="+mn-ea"/>
                <a:cs typeface="+mn-cs"/>
              </a:rPr>
              <a:t>- </a:t>
            </a:r>
            <a:r>
              <a:rPr lang="fr-FR" sz="1200" b="1" i="0" kern="1200" dirty="0" smtClean="0">
                <a:solidFill>
                  <a:schemeClr val="tx1"/>
                </a:solidFill>
                <a:effectLst/>
                <a:latin typeface="+mn-lt"/>
                <a:ea typeface="+mn-ea"/>
                <a:cs typeface="+mn-cs"/>
              </a:rPr>
              <a:t>Data Element (DataElement): </a:t>
            </a:r>
            <a:r>
              <a:rPr lang="fr-FR" sz="1200" b="0" i="0" kern="1200" dirty="0" smtClean="0">
                <a:solidFill>
                  <a:schemeClr val="tx1"/>
                </a:solidFill>
                <a:effectLst/>
                <a:latin typeface="+mn-lt"/>
                <a:ea typeface="+mn-ea"/>
                <a:cs typeface="+mn-cs"/>
              </a:rPr>
              <a:t>Les Data Elements représentent les éléments de données fondamentaux, c'est-à-dire les variables spécifiques pour lesquelles vous souhaitez collecter des données. Par exemple, la température corporelle, le nombre de patients traités, etc.</a:t>
            </a:r>
            <a:endParaRPr lang="fr-FR" sz="1200" b="1"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 Data Set (DataSet) : </a:t>
            </a:r>
            <a:r>
              <a:rPr lang="fr-FR" sz="1200" b="0" i="0" kern="1200" dirty="0" smtClean="0">
                <a:solidFill>
                  <a:schemeClr val="tx1"/>
                </a:solidFill>
                <a:effectLst/>
                <a:latin typeface="+mn-lt"/>
                <a:ea typeface="+mn-ea"/>
                <a:cs typeface="+mn-cs"/>
              </a:rPr>
              <a:t>Les Data Sets sont des ensembles logiques de Data Elements. Ils sont utilisés pour regrouper des données similaires, facilitant ainsi la collecte et le rapportage. Les Data Sets peuvent être associés à des périodes spécifiques.</a:t>
            </a:r>
            <a:endParaRPr lang="fr-FR" sz="1200" b="1"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 Indicator (Indicator) : </a:t>
            </a:r>
            <a:r>
              <a:rPr lang="fr-FR" sz="1200" b="0" i="0" kern="1200" dirty="0" smtClean="0">
                <a:solidFill>
                  <a:schemeClr val="tx1"/>
                </a:solidFill>
                <a:effectLst/>
                <a:latin typeface="+mn-lt"/>
                <a:ea typeface="+mn-ea"/>
                <a:cs typeface="+mn-cs"/>
              </a:rPr>
              <a:t>Les Indicators sont des agrégations de données basées sur des formules mathématiques appliquées aux Data Elements. Ils fournissent des métriques calculées qui permettent d'évaluer des performances ou des tendances, comme des taux de mortalité, des moyennes, etc.</a:t>
            </a:r>
          </a:p>
          <a:p>
            <a:endParaRPr lang="fr-FR"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923C448-12BB-4C73-924B-845DFEC94BE1}" type="slidenum">
              <a:rPr lang="fr-FR" smtClean="0"/>
              <a:t>8</a:t>
            </a:fld>
            <a:endParaRPr lang="fr-FR"/>
          </a:p>
        </p:txBody>
      </p:sp>
    </p:spTree>
    <p:extLst>
      <p:ext uri="{BB962C8B-B14F-4D97-AF65-F5344CB8AC3E}">
        <p14:creationId xmlns:p14="http://schemas.microsoft.com/office/powerpoint/2010/main" val="180602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Les besoins pour</a:t>
            </a:r>
            <a:r>
              <a:rPr lang="fr-FR" sz="1200" kern="1200" baseline="0" dirty="0" smtClean="0">
                <a:solidFill>
                  <a:schemeClr val="tx1"/>
                </a:solidFill>
                <a:effectLst/>
                <a:latin typeface="+mn-lt"/>
                <a:ea typeface="+mn-ea"/>
                <a:cs typeface="+mn-cs"/>
              </a:rPr>
              <a:t> la plateforme </a:t>
            </a:r>
            <a:r>
              <a:rPr lang="fr-FR" sz="1200" kern="1200" dirty="0" smtClean="0">
                <a:solidFill>
                  <a:schemeClr val="tx1"/>
                </a:solidFill>
                <a:effectLst/>
                <a:latin typeface="+mn-lt"/>
                <a:ea typeface="+mn-ea"/>
                <a:cs typeface="+mn-cs"/>
              </a:rPr>
              <a:t>sont :</a:t>
            </a:r>
          </a:p>
          <a:p>
            <a:r>
              <a:rPr lang="fr-FR" sz="1200" b="1" kern="1200" dirty="0" smtClean="0">
                <a:solidFill>
                  <a:schemeClr val="tx1"/>
                </a:solidFill>
                <a:effectLst/>
                <a:latin typeface="+mn-lt"/>
                <a:ea typeface="+mn-ea"/>
                <a:cs typeface="+mn-cs"/>
              </a:rPr>
              <a:t>Formulaire</a:t>
            </a:r>
            <a:r>
              <a:rPr lang="fr-FR" sz="1200" b="1" kern="1200" baseline="0" dirty="0" smtClean="0">
                <a:solidFill>
                  <a:schemeClr val="tx1"/>
                </a:solidFill>
                <a:effectLst/>
                <a:latin typeface="+mn-lt"/>
                <a:ea typeface="+mn-ea"/>
                <a:cs typeface="+mn-cs"/>
              </a:rPr>
              <a:t> de renseignement personnel</a:t>
            </a:r>
          </a:p>
          <a:p>
            <a:r>
              <a:rPr lang="fr-FR" sz="1200" b="1" kern="1200" baseline="0" dirty="0" smtClean="0">
                <a:solidFill>
                  <a:schemeClr val="tx1"/>
                </a:solidFill>
                <a:effectLst/>
                <a:latin typeface="+mn-lt"/>
                <a:ea typeface="+mn-ea"/>
                <a:cs typeface="+mn-cs"/>
              </a:rPr>
              <a:t>Tableau de bord : Graphique, Tableau, Carte</a:t>
            </a:r>
          </a:p>
          <a:p>
            <a:r>
              <a:rPr lang="fr-FR" sz="1200" b="1" kern="1200" dirty="0" smtClean="0">
                <a:solidFill>
                  <a:schemeClr val="tx1"/>
                </a:solidFill>
                <a:effectLst/>
                <a:latin typeface="+mn-lt"/>
                <a:ea typeface="+mn-ea"/>
                <a:cs typeface="+mn-cs"/>
              </a:rPr>
              <a:t>Page</a:t>
            </a:r>
            <a:r>
              <a:rPr lang="fr-FR" sz="1200" b="1" kern="1200" baseline="0" dirty="0" smtClean="0">
                <a:solidFill>
                  <a:schemeClr val="tx1"/>
                </a:solidFill>
                <a:effectLst/>
                <a:latin typeface="+mn-lt"/>
                <a:ea typeface="+mn-ea"/>
                <a:cs typeface="+mn-cs"/>
              </a:rPr>
              <a:t> d’administration</a:t>
            </a:r>
            <a:endParaRPr lang="fr-FR" sz="1200" b="1"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Bibliothèques</a:t>
            </a:r>
            <a:r>
              <a:rPr lang="fr-FR" sz="1200" kern="1200" baseline="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rPr>
              <a:t>externes</a:t>
            </a:r>
            <a:r>
              <a:rPr lang="fr-FR" sz="1200" kern="1200" dirty="0" smtClean="0">
                <a:solidFill>
                  <a:schemeClr val="tx1"/>
                </a:solidFill>
                <a:effectLst/>
                <a:latin typeface="+mn-lt"/>
                <a:ea typeface="+mn-ea"/>
                <a:cs typeface="+mn-cs"/>
              </a:rPr>
              <a:t>:</a:t>
            </a:r>
          </a:p>
          <a:p>
            <a:r>
              <a:rPr lang="fr-FR" sz="1200" b="1" dirty="0" smtClean="0">
                <a:solidFill>
                  <a:schemeClr val="bg1"/>
                </a:solidFill>
              </a:rPr>
              <a:t>Leaflet (Carte Géographique)</a:t>
            </a:r>
          </a:p>
          <a:p>
            <a:r>
              <a:rPr lang="fr-FR" sz="1200" b="1" dirty="0" smtClean="0">
                <a:solidFill>
                  <a:schemeClr val="bg1"/>
                </a:solidFill>
              </a:rPr>
              <a:t>Chart.js (Graphique:</a:t>
            </a:r>
            <a:r>
              <a:rPr lang="fr-FR" sz="1200" b="1" baseline="0" dirty="0" smtClean="0">
                <a:solidFill>
                  <a:schemeClr val="bg1"/>
                </a:solidFill>
              </a:rPr>
              <a:t> </a:t>
            </a:r>
            <a:r>
              <a:rPr lang="fr-FR" sz="1200" b="0" baseline="0" dirty="0" smtClean="0">
                <a:solidFill>
                  <a:schemeClr val="bg1"/>
                </a:solidFill>
              </a:rPr>
              <a:t>diagramme</a:t>
            </a:r>
            <a:r>
              <a:rPr lang="fr-FR" sz="1200" b="1" dirty="0" smtClean="0">
                <a:solidFill>
                  <a:schemeClr val="bg1"/>
                </a:solidFill>
              </a:rPr>
              <a:t>)</a:t>
            </a:r>
          </a:p>
          <a:p>
            <a:r>
              <a:rPr lang="fr-FR" sz="1200" b="1" dirty="0" smtClean="0">
                <a:solidFill>
                  <a:schemeClr val="bg1"/>
                </a:solidFill>
              </a:rPr>
              <a:t>DataTables (Tableau croisé dynamique)</a:t>
            </a:r>
            <a:endParaRPr lang="fr-FR"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Jquery</a:t>
            </a:r>
            <a:r>
              <a:rPr lang="fr-FR" sz="1200" kern="1200" dirty="0" smtClean="0">
                <a:solidFill>
                  <a:schemeClr val="tx1"/>
                </a:solidFill>
                <a:effectLst/>
                <a:latin typeface="+mn-lt"/>
                <a:ea typeface="+mn-ea"/>
                <a:cs typeface="+mn-cs"/>
              </a:rPr>
              <a:t> : </a:t>
            </a:r>
            <a:r>
              <a:rPr lang="fr-FR" sz="1200" b="0" i="0" kern="1200" dirty="0" smtClean="0">
                <a:solidFill>
                  <a:schemeClr val="tx1"/>
                </a:solidFill>
                <a:effectLst/>
                <a:latin typeface="+mn-lt"/>
                <a:ea typeface="+mn-ea"/>
                <a:cs typeface="+mn-cs"/>
              </a:rPr>
              <a:t>simplifie la manipulation du DOM (Document Object Model) et l'interaction avec les événements sur les pages web. Elle facilite également les requêtes AJAX, l'animation, </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Modules externes: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solidFill>
                  <a:schemeClr val="bg1"/>
                </a:solidFill>
              </a:rPr>
              <a:t>Bootstrap (Responsivité et design) - Javascript</a:t>
            </a:r>
          </a:p>
          <a:p>
            <a:r>
              <a:rPr lang="fr-FR" sz="1200" b="1" dirty="0" smtClean="0">
                <a:solidFill>
                  <a:schemeClr val="bg1"/>
                </a:solidFill>
              </a:rPr>
              <a:t>Django (Serveur) - Python</a:t>
            </a:r>
            <a:endParaRPr lang="fr-FR" sz="1200" b="1" kern="1200" dirty="0" smtClean="0">
              <a:solidFill>
                <a:schemeClr val="tx1"/>
              </a:solidFill>
              <a:effectLst/>
              <a:latin typeface="+mn-lt"/>
              <a:ea typeface="+mn-ea"/>
              <a:cs typeface="+mn-cs"/>
            </a:endParaRPr>
          </a:p>
          <a:p>
            <a:endParaRPr lang="fr-FR" sz="1200" b="1"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Heroku</a:t>
            </a:r>
            <a:r>
              <a:rPr lang="fr-FR" sz="1200" kern="1200" dirty="0" smtClean="0">
                <a:solidFill>
                  <a:schemeClr val="tx1"/>
                </a:solidFill>
                <a:effectLst/>
                <a:latin typeface="+mn-lt"/>
                <a:ea typeface="+mn-ea"/>
                <a:cs typeface="+mn-cs"/>
              </a:rPr>
              <a:t> offre un plan gratuit avec des limitations en termes de ressources, mais il peut être suffisant pour des petites applications ou des projets personnels.</a:t>
            </a:r>
          </a:p>
          <a:p>
            <a:r>
              <a:rPr lang="fr-FR" sz="1200" b="1" kern="1200" dirty="0" smtClean="0">
                <a:solidFill>
                  <a:schemeClr val="tx1"/>
                </a:solidFill>
                <a:effectLst/>
                <a:latin typeface="+mn-lt"/>
                <a:ea typeface="+mn-ea"/>
                <a:cs typeface="+mn-cs"/>
              </a:rPr>
              <a:t>PythonAnywhere</a:t>
            </a:r>
            <a:r>
              <a:rPr lang="fr-FR" sz="1200" kern="1200" dirty="0" smtClean="0">
                <a:solidFill>
                  <a:schemeClr val="tx1"/>
                </a:solidFill>
                <a:effectLst/>
                <a:latin typeface="+mn-lt"/>
                <a:ea typeface="+mn-ea"/>
                <a:cs typeface="+mn-cs"/>
              </a:rPr>
              <a:t> propose un plan gratuit limité en ressources, mais il permet de déployer des applications Django.</a:t>
            </a:r>
          </a:p>
          <a:p>
            <a:r>
              <a:rPr lang="fr-FR" sz="1200" b="1" kern="1200" dirty="0" smtClean="0">
                <a:solidFill>
                  <a:schemeClr val="tx1"/>
                </a:solidFill>
                <a:effectLst/>
                <a:latin typeface="+mn-lt"/>
                <a:ea typeface="+mn-ea"/>
                <a:cs typeface="+mn-cs"/>
              </a:rPr>
              <a:t>Amazon Web Services</a:t>
            </a:r>
            <a:r>
              <a:rPr lang="fr-FR" sz="1200" kern="1200" dirty="0" smtClean="0">
                <a:solidFill>
                  <a:schemeClr val="tx1"/>
                </a:solidFill>
                <a:effectLst/>
                <a:latin typeface="+mn-lt"/>
                <a:ea typeface="+mn-ea"/>
                <a:cs typeface="+mn-cs"/>
              </a:rPr>
              <a:t> offre un niveau gratuit avec certaines ressources gratuites. On peut utiliser Amazon EC2 pour déployer des applications Django.</a:t>
            </a:r>
          </a:p>
          <a:p>
            <a:r>
              <a:rPr lang="fr-FR" sz="1200" b="1" kern="1200" dirty="0" smtClean="0">
                <a:solidFill>
                  <a:schemeClr val="tx1"/>
                </a:solidFill>
                <a:effectLst/>
                <a:latin typeface="+mn-lt"/>
                <a:ea typeface="+mn-ea"/>
                <a:cs typeface="+mn-cs"/>
              </a:rPr>
              <a:t>Google Cloud Platform</a:t>
            </a:r>
            <a:r>
              <a:rPr lang="fr-FR" sz="1200" kern="1200" dirty="0" smtClean="0">
                <a:solidFill>
                  <a:schemeClr val="tx1"/>
                </a:solidFill>
                <a:effectLst/>
                <a:latin typeface="+mn-lt"/>
                <a:ea typeface="+mn-ea"/>
                <a:cs typeface="+mn-cs"/>
              </a:rPr>
              <a:t> propose App Engine, qui offre un niveau gratuit pour les petites charges de travail. On peut déployer des applications Django sur App Engine.</a:t>
            </a:r>
          </a:p>
          <a:p>
            <a:r>
              <a:rPr lang="fr-FR" sz="1200" b="1" kern="1200" dirty="0" smtClean="0">
                <a:solidFill>
                  <a:schemeClr val="tx1"/>
                </a:solidFill>
                <a:effectLst/>
                <a:latin typeface="+mn-lt"/>
                <a:ea typeface="+mn-ea"/>
                <a:cs typeface="+mn-cs"/>
              </a:rPr>
              <a:t>Microsoft Azure</a:t>
            </a:r>
            <a:r>
              <a:rPr lang="fr-FR" sz="1200" kern="1200" dirty="0" smtClean="0">
                <a:solidFill>
                  <a:schemeClr val="tx1"/>
                </a:solidFill>
                <a:effectLst/>
                <a:latin typeface="+mn-lt"/>
                <a:ea typeface="+mn-ea"/>
                <a:cs typeface="+mn-cs"/>
              </a:rPr>
              <a:t> propose App Service, qui dispose d'un niveau gratuit avec des limitations en ressources. On peut déployer des applications Django sur App Service.</a:t>
            </a:r>
          </a:p>
          <a:p>
            <a:r>
              <a:rPr lang="fr-FR" sz="1200" b="1" kern="1200" dirty="0" smtClean="0">
                <a:solidFill>
                  <a:schemeClr val="tx1"/>
                </a:solidFill>
                <a:effectLst/>
                <a:latin typeface="+mn-lt"/>
                <a:ea typeface="+mn-ea"/>
                <a:cs typeface="+mn-cs"/>
              </a:rPr>
              <a:t>Vercel</a:t>
            </a:r>
            <a:r>
              <a:rPr lang="fr-FR" sz="1200" kern="1200" dirty="0" smtClean="0">
                <a:solidFill>
                  <a:schemeClr val="tx1"/>
                </a:solidFill>
                <a:effectLst/>
                <a:latin typeface="+mn-lt"/>
                <a:ea typeface="+mn-ea"/>
                <a:cs typeface="+mn-cs"/>
              </a:rPr>
              <a:t> offre un plan gratuit pour héberger des applications web statiques et dynamiques, y compris celles construites avec Django.</a:t>
            </a:r>
          </a:p>
          <a:p>
            <a:endParaRPr lang="fr-FR" dirty="0" smtClean="0"/>
          </a:p>
          <a:p>
            <a:r>
              <a:rPr lang="fr-FR" sz="1200" b="1" kern="1200" dirty="0" smtClean="0">
                <a:solidFill>
                  <a:schemeClr val="tx1"/>
                </a:solidFill>
                <a:effectLst/>
                <a:latin typeface="+mn-lt"/>
                <a:ea typeface="+mn-ea"/>
                <a:cs typeface="+mn-cs"/>
              </a:rPr>
              <a:t>PaaS</a:t>
            </a:r>
            <a:r>
              <a:rPr lang="fr-FR" sz="1200" kern="1200" dirty="0" smtClean="0">
                <a:solidFill>
                  <a:schemeClr val="tx1"/>
                </a:solidFill>
                <a:effectLst/>
                <a:latin typeface="+mn-lt"/>
                <a:ea typeface="+mn-ea"/>
                <a:cs typeface="+mn-cs"/>
              </a:rPr>
              <a:t>, ou Platform as a Service (</a:t>
            </a:r>
            <a:r>
              <a:rPr lang="fr-FR" sz="1200" b="1" kern="1200" dirty="0" smtClean="0">
                <a:solidFill>
                  <a:schemeClr val="tx1"/>
                </a:solidFill>
                <a:effectLst/>
                <a:latin typeface="+mn-lt"/>
                <a:ea typeface="+mn-ea"/>
                <a:cs typeface="+mn-cs"/>
              </a:rPr>
              <a:t>Plateforme en tant que Service</a:t>
            </a:r>
            <a:r>
              <a:rPr lang="fr-FR" sz="1200" kern="1200" dirty="0" smtClean="0">
                <a:solidFill>
                  <a:schemeClr val="tx1"/>
                </a:solidFill>
                <a:effectLst/>
                <a:latin typeface="+mn-lt"/>
                <a:ea typeface="+mn-ea"/>
                <a:cs typeface="+mn-cs"/>
              </a:rPr>
              <a:t>) :</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permet aux développeurs de créer, déployer et gérer des applications sans se soucier de la complexité sous-jacente de l'infrastructure</a:t>
            </a:r>
            <a:r>
              <a:rPr lang="fr-FR" sz="1200" kern="1200" dirty="0" smtClean="0">
                <a:solidFill>
                  <a:schemeClr val="tx1"/>
                </a:solidFill>
                <a:effectLst/>
                <a:latin typeface="+mn-lt"/>
                <a:ea typeface="+mn-ea"/>
                <a:cs typeface="+mn-cs"/>
              </a:rPr>
              <a:t>.</a:t>
            </a:r>
          </a:p>
          <a:p>
            <a:endParaRPr lang="fr-FR" sz="120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Partie 2:</a:t>
            </a:r>
          </a:p>
          <a:p>
            <a:r>
              <a:rPr lang="fr-FR" sz="1200" b="0" i="0" kern="1200" dirty="0" smtClean="0">
                <a:solidFill>
                  <a:schemeClr val="tx1"/>
                </a:solidFill>
                <a:effectLst/>
                <a:latin typeface="+mn-lt"/>
                <a:ea typeface="+mn-ea"/>
                <a:cs typeface="+mn-cs"/>
              </a:rPr>
              <a:t>En production, Django est souvent déployé avec des serveurs web plus robustes tels que :</a:t>
            </a:r>
          </a:p>
          <a:p>
            <a:r>
              <a:rPr lang="fr-FR" sz="1200" b="1" i="0" kern="1200" dirty="0" smtClean="0">
                <a:solidFill>
                  <a:schemeClr val="tx1"/>
                </a:solidFill>
                <a:effectLst/>
                <a:latin typeface="+mn-lt"/>
                <a:ea typeface="+mn-ea"/>
                <a:cs typeface="+mn-cs"/>
              </a:rPr>
              <a:t>Gunicorn (Green Unicorn) :</a:t>
            </a:r>
            <a:r>
              <a:rPr lang="fr-FR" sz="1200" b="0" i="0" kern="1200" dirty="0" smtClean="0">
                <a:solidFill>
                  <a:schemeClr val="tx1"/>
                </a:solidFill>
                <a:effectLst/>
                <a:latin typeface="+mn-lt"/>
                <a:ea typeface="+mn-ea"/>
                <a:cs typeface="+mn-cs"/>
              </a:rPr>
              <a:t> Gunicorn est un serveur web WSGI (Web Server Gateway Interface) qui est fréquemment utilisé pour déployer des applications Django en production. Il peut gérer plusieurs requêtes simultanées et est compatible avec Django via l'interface WSGI.</a:t>
            </a:r>
          </a:p>
          <a:p>
            <a:r>
              <a:rPr lang="fr-FR" sz="1200" b="1" i="0" kern="1200" dirty="0" smtClean="0">
                <a:solidFill>
                  <a:schemeClr val="tx1"/>
                </a:solidFill>
                <a:effectLst/>
                <a:latin typeface="+mn-lt"/>
                <a:ea typeface="+mn-ea"/>
                <a:cs typeface="+mn-cs"/>
              </a:rPr>
              <a:t>uWSGI :</a:t>
            </a:r>
            <a:r>
              <a:rPr lang="fr-FR" sz="1200" b="0" i="0" kern="1200" dirty="0" smtClean="0">
                <a:solidFill>
                  <a:schemeClr val="tx1"/>
                </a:solidFill>
                <a:effectLst/>
                <a:latin typeface="+mn-lt"/>
                <a:ea typeface="+mn-ea"/>
                <a:cs typeface="+mn-cs"/>
              </a:rPr>
              <a:t> uWSGI est un autre serveur web WSGI qui peut être utilisé pour déployer des applications Django. Il offre des fonctionnalités avancées, notamment la gestion de la charge, la possibilité de traiter des demandes via des protocoles variés, et la possibilité de fonctionner avec des applications déployées sur plusieurs processus.</a:t>
            </a:r>
          </a:p>
          <a:p>
            <a:r>
              <a:rPr lang="fr-FR" sz="1200" b="1" i="0" kern="1200" dirty="0" smtClean="0">
                <a:solidFill>
                  <a:schemeClr val="tx1"/>
                </a:solidFill>
                <a:effectLst/>
                <a:latin typeface="+mn-lt"/>
                <a:ea typeface="+mn-ea"/>
                <a:cs typeface="+mn-cs"/>
              </a:rPr>
              <a:t>Nginx ou Apache en tant que serveur proxy :</a:t>
            </a:r>
            <a:r>
              <a:rPr lang="fr-FR" sz="1200" b="0" i="0" kern="1200" dirty="0" smtClean="0">
                <a:solidFill>
                  <a:schemeClr val="tx1"/>
                </a:solidFill>
                <a:effectLst/>
                <a:latin typeface="+mn-lt"/>
                <a:ea typeface="+mn-ea"/>
                <a:cs typeface="+mn-cs"/>
              </a:rPr>
              <a:t> En combinaison avec des serveurs WSGI comme Gunicorn ou uWSGI, des serveurs proxy tels que Nginx ou Apache peuvent être utilisés pour gérer les requêtes HTTP, gérer la compression, la mise en cache, et servir de points d'entrée vers l'application Django.</a:t>
            </a: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923C448-12BB-4C73-924B-845DFEC94BE1}" type="slidenum">
              <a:rPr lang="fr-FR" smtClean="0"/>
              <a:t>9</a:t>
            </a:fld>
            <a:endParaRPr lang="fr-FR"/>
          </a:p>
        </p:txBody>
      </p:sp>
    </p:spTree>
    <p:extLst>
      <p:ext uri="{BB962C8B-B14F-4D97-AF65-F5344CB8AC3E}">
        <p14:creationId xmlns:p14="http://schemas.microsoft.com/office/powerpoint/2010/main" val="3967170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smtClean="0"/>
              <a:t>Formulaire</a:t>
            </a:r>
            <a:r>
              <a:rPr lang="fr-FR" b="1" baseline="0" dirty="0" smtClean="0"/>
              <a:t> de renseignement personnel : </a:t>
            </a:r>
            <a:r>
              <a:rPr lang="fr-FR" b="0" baseline="0" dirty="0" smtClean="0"/>
              <a:t>pour savoir qui sont les visiteurs et le nombre de visites sur la plateforme</a:t>
            </a:r>
          </a:p>
          <a:p>
            <a:endParaRPr lang="fr-FR" b="0" baseline="0" dirty="0" smtClean="0"/>
          </a:p>
          <a:p>
            <a:r>
              <a:rPr lang="fr-FR" b="1" baseline="0" dirty="0" smtClean="0"/>
              <a:t>Tableau de bord : </a:t>
            </a:r>
            <a:r>
              <a:rPr lang="fr-FR" b="0" baseline="0" dirty="0" smtClean="0"/>
              <a:t>visualiser les données issues de DHIS2 du Ministère de la Santé Publique</a:t>
            </a:r>
          </a:p>
          <a:p>
            <a:endParaRPr lang="fr-FR" b="0" baseline="0" dirty="0" smtClean="0"/>
          </a:p>
          <a:p>
            <a:r>
              <a:rPr lang="fr-FR" b="1" baseline="0" dirty="0" smtClean="0"/>
              <a:t>Information sur la plateforme : </a:t>
            </a:r>
            <a:r>
              <a:rPr lang="fr-FR" b="0" baseline="0" dirty="0" smtClean="0"/>
              <a:t>l’à-propos de la plateforme, information sur le DHIS2 utilisé et sur le Ministère de la Santé Publique</a:t>
            </a:r>
            <a:endParaRPr lang="fr-FR" b="0" dirty="0"/>
          </a:p>
        </p:txBody>
      </p:sp>
      <p:sp>
        <p:nvSpPr>
          <p:cNvPr id="4" name="Slide Number Placeholder 3"/>
          <p:cNvSpPr>
            <a:spLocks noGrp="1"/>
          </p:cNvSpPr>
          <p:nvPr>
            <p:ph type="sldNum" sz="quarter" idx="10"/>
          </p:nvPr>
        </p:nvSpPr>
        <p:spPr/>
        <p:txBody>
          <a:bodyPr/>
          <a:lstStyle/>
          <a:p>
            <a:fld id="{2923C448-12BB-4C73-924B-845DFEC94BE1}" type="slidenum">
              <a:rPr lang="fr-FR" smtClean="0"/>
              <a:t>10</a:t>
            </a:fld>
            <a:endParaRPr lang="fr-FR"/>
          </a:p>
        </p:txBody>
      </p:sp>
    </p:spTree>
    <p:extLst>
      <p:ext uri="{BB962C8B-B14F-4D97-AF65-F5344CB8AC3E}">
        <p14:creationId xmlns:p14="http://schemas.microsoft.com/office/powerpoint/2010/main" val="61437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kern="1200" dirty="0" smtClean="0">
                <a:solidFill>
                  <a:schemeClr val="tx1"/>
                </a:solidFill>
                <a:effectLst/>
                <a:latin typeface="+mn-lt"/>
                <a:ea typeface="+mn-ea"/>
                <a:cs typeface="+mn-cs"/>
              </a:rPr>
              <a:t>UML</a:t>
            </a:r>
            <a:r>
              <a:rPr lang="fr-FR" sz="1200" b="0" i="0" kern="1200" dirty="0" smtClean="0">
                <a:solidFill>
                  <a:schemeClr val="tx1"/>
                </a:solidFill>
                <a:effectLst/>
                <a:latin typeface="+mn-lt"/>
                <a:ea typeface="+mn-ea"/>
                <a:cs typeface="+mn-cs"/>
              </a:rPr>
              <a:t>, ou </a:t>
            </a:r>
            <a:r>
              <a:rPr lang="fr-FR" sz="1200" b="1" i="0" kern="1200" dirty="0" smtClean="0">
                <a:solidFill>
                  <a:schemeClr val="tx1"/>
                </a:solidFill>
                <a:effectLst/>
                <a:latin typeface="+mn-lt"/>
                <a:ea typeface="+mn-ea"/>
                <a:cs typeface="+mn-cs"/>
              </a:rPr>
              <a:t>Unified Modeling Language</a:t>
            </a:r>
            <a:r>
              <a:rPr lang="fr-FR" sz="1200" b="0" i="0" kern="1200" dirty="0" smtClean="0">
                <a:solidFill>
                  <a:schemeClr val="tx1"/>
                </a:solidFill>
                <a:effectLst/>
                <a:latin typeface="+mn-lt"/>
                <a:ea typeface="+mn-ea"/>
                <a:cs typeface="+mn-cs"/>
              </a:rPr>
              <a:t>, est un langage de modélisation visuel utilisé pour représenter graphiquement et spécifier le design et le comportement d'un système logiciel.</a:t>
            </a:r>
            <a:endParaRPr lang="fr-FR" dirty="0"/>
          </a:p>
        </p:txBody>
      </p:sp>
      <p:sp>
        <p:nvSpPr>
          <p:cNvPr id="4" name="Slide Number Placeholder 3"/>
          <p:cNvSpPr>
            <a:spLocks noGrp="1"/>
          </p:cNvSpPr>
          <p:nvPr>
            <p:ph type="sldNum" sz="quarter" idx="10"/>
          </p:nvPr>
        </p:nvSpPr>
        <p:spPr/>
        <p:txBody>
          <a:bodyPr/>
          <a:lstStyle/>
          <a:p>
            <a:fld id="{2923C448-12BB-4C73-924B-845DFEC94BE1}" type="slidenum">
              <a:rPr lang="fr-FR" smtClean="0"/>
              <a:t>11</a:t>
            </a:fld>
            <a:endParaRPr lang="fr-FR"/>
          </a:p>
        </p:txBody>
      </p:sp>
    </p:spTree>
    <p:extLst>
      <p:ext uri="{BB962C8B-B14F-4D97-AF65-F5344CB8AC3E}">
        <p14:creationId xmlns:p14="http://schemas.microsoft.com/office/powerpoint/2010/main" val="293266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B1E50EB4-5975-4030-B7E5-552F8398C0AC}"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2622334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2F14DBB5-6410-4C8A-92C0-64DAE7134526}"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28282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4A4DD193-0D95-42CA-BAA4-BF368DC59BCE}"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364318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63732620-C153-4889-806A-0EE13918376E}"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2512710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665D1196-11E3-4473-8460-25175E0562BA}"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1297911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A90518-B627-4085-AA9A-79D3F049C7EB}"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2095936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4CC5EE2E-B4AD-49CE-B06C-9C158645EF87}"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834190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F0C5ED0A-D3FB-48C4-88F4-21DEA1ECB133}" type="datetime1">
              <a:rPr lang="fr-FR" smtClean="0"/>
              <a:t>07/12/2023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65990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0CA3491F-207F-4849-87FF-CDE176DD3142}" type="datetime1">
              <a:rPr lang="fr-FR" smtClean="0"/>
              <a:t>07/12/2023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2619910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3EBE1-822B-496C-B0B2-F1462F8D26EF}" type="datetime1">
              <a:rPr lang="fr-FR" smtClean="0"/>
              <a:t>07/12/2023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463474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2E3B72-29B3-4990-8AC2-5CE4B5693745}"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751424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8F7EAAF1-A437-4DF7-A7DC-B023E69E426A}"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145069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DD2DC6-738E-411B-8100-D338F7C3DDCF}"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629648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9FF9C81A-6B97-4B3B-B6A9-B06DAA19BF6F}"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3043691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C28D69FA-1CDB-4E25-B35A-7F2E472027E4}"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EDAC9D-0D7A-4822-A864-E455D53F1E43}" type="slidenum">
              <a:rPr lang="fr-FR" smtClean="0"/>
              <a:t>‹#›</a:t>
            </a:fld>
            <a:endParaRPr lang="fr-FR"/>
          </a:p>
        </p:txBody>
      </p:sp>
    </p:spTree>
    <p:extLst>
      <p:ext uri="{BB962C8B-B14F-4D97-AF65-F5344CB8AC3E}">
        <p14:creationId xmlns:p14="http://schemas.microsoft.com/office/powerpoint/2010/main" val="933702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99A69D-F659-4642-906B-2DE49899E336}" type="datetime1">
              <a:rPr lang="fr-FR" smtClean="0"/>
              <a:t>07/12/2023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77308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4AC1591D-FD31-4A8B-B666-E4478AB36604}"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10242464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8B89C4CE-A836-4D8E-9F76-2010A1B9E245}" type="datetime1">
              <a:rPr lang="fr-FR" smtClean="0"/>
              <a:t>07/12/2023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2264151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86FC3D07-91EA-4D41-A695-8935519AFC55}" type="datetime1">
              <a:rPr lang="fr-FR" smtClean="0"/>
              <a:t>07/12/2023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266422846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2"/>
          <p:cNvSpPr/>
          <p:nvPr userDrawn="1"/>
        </p:nvSpPr>
        <p:spPr>
          <a:xfrm>
            <a:off x="10746377" y="5368839"/>
            <a:ext cx="1436914" cy="1489161"/>
          </a:xfrm>
          <a:custGeom>
            <a:avLst/>
            <a:gdLst>
              <a:gd name="connsiteX0" fmla="*/ 0 w 1436914"/>
              <a:gd name="connsiteY0" fmla="*/ 0 h 1584960"/>
              <a:gd name="connsiteX1" fmla="*/ 1436914 w 1436914"/>
              <a:gd name="connsiteY1" fmla="*/ 0 h 1584960"/>
              <a:gd name="connsiteX2" fmla="*/ 1436914 w 1436914"/>
              <a:gd name="connsiteY2" fmla="*/ 1584960 h 1584960"/>
              <a:gd name="connsiteX3" fmla="*/ 0 w 1436914"/>
              <a:gd name="connsiteY3" fmla="*/ 1584960 h 1584960"/>
              <a:gd name="connsiteX4" fmla="*/ 0 w 1436914"/>
              <a:gd name="connsiteY4" fmla="*/ 0 h 1584960"/>
              <a:gd name="connsiteX0" fmla="*/ 714103 w 1436914"/>
              <a:gd name="connsiteY0" fmla="*/ 809897 h 1584960"/>
              <a:gd name="connsiteX1" fmla="*/ 1436914 w 1436914"/>
              <a:gd name="connsiteY1" fmla="*/ 0 h 1584960"/>
              <a:gd name="connsiteX2" fmla="*/ 1436914 w 1436914"/>
              <a:gd name="connsiteY2" fmla="*/ 1584960 h 1584960"/>
              <a:gd name="connsiteX3" fmla="*/ 0 w 1436914"/>
              <a:gd name="connsiteY3" fmla="*/ 1584960 h 1584960"/>
              <a:gd name="connsiteX4" fmla="*/ 714103 w 1436914"/>
              <a:gd name="connsiteY4" fmla="*/ 809897 h 1584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4" h="1584960">
                <a:moveTo>
                  <a:pt x="714103" y="809897"/>
                </a:moveTo>
                <a:lnTo>
                  <a:pt x="1436914" y="0"/>
                </a:lnTo>
                <a:lnTo>
                  <a:pt x="1436914" y="1584960"/>
                </a:lnTo>
                <a:lnTo>
                  <a:pt x="0" y="1584960"/>
                </a:lnTo>
                <a:lnTo>
                  <a:pt x="714103" y="809897"/>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Date Placeholder 1"/>
          <p:cNvSpPr>
            <a:spLocks noGrp="1"/>
          </p:cNvSpPr>
          <p:nvPr>
            <p:ph type="dt" sz="half" idx="10"/>
          </p:nvPr>
        </p:nvSpPr>
        <p:spPr/>
        <p:txBody>
          <a:bodyPr/>
          <a:lstStyle/>
          <a:p>
            <a:fld id="{EE5EF36D-543F-405A-BC72-23CA4B87E8C4}" type="datetime1">
              <a:rPr lang="fr-FR" smtClean="0"/>
              <a:t>07/12/2023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a:xfrm>
            <a:off x="9185361" y="6260556"/>
            <a:ext cx="2743200" cy="365125"/>
          </a:xfrm>
        </p:spPr>
        <p:txBody>
          <a:bodyPr/>
          <a:lstStyle>
            <a:lvl1pPr>
              <a:defRPr sz="4000">
                <a:solidFill>
                  <a:schemeClr val="bg1"/>
                </a:solidFill>
              </a:defRPr>
            </a:lvl1pPr>
          </a:lstStyle>
          <a:p>
            <a:fld id="{64881BA9-C173-4DE4-AF6E-6A89DD893A2D}" type="slidenum">
              <a:rPr lang="fr-FR" smtClean="0"/>
              <a:pPr/>
              <a:t>‹#›</a:t>
            </a:fld>
            <a:endParaRPr lang="fr-FR"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21474" y="130025"/>
            <a:ext cx="746858" cy="590273"/>
          </a:xfrm>
          <a:prstGeom prst="rect">
            <a:avLst/>
          </a:prstGeom>
          <a:noFill/>
          <a:ln>
            <a:noFill/>
          </a:ln>
        </p:spPr>
      </p:pic>
      <p:pic>
        <p:nvPicPr>
          <p:cNvPr id="8" name="Picture 7"/>
          <p:cNvPicPr/>
          <p:nvPr userDrawn="1"/>
        </p:nvPicPr>
        <p:blipFill>
          <a:blip r:embed="rId3">
            <a:extLst>
              <a:ext uri="{28A0092B-C50C-407E-A947-70E740481C1C}">
                <a14:useLocalDpi xmlns:a14="http://schemas.microsoft.com/office/drawing/2010/main" val="0"/>
              </a:ext>
            </a:extLst>
          </a:blip>
          <a:stretch>
            <a:fillRect/>
          </a:stretch>
        </p:blipFill>
        <p:spPr bwMode="auto">
          <a:xfrm>
            <a:off x="11078198" y="12466"/>
            <a:ext cx="820777" cy="825389"/>
          </a:xfrm>
          <a:prstGeom prst="rect">
            <a:avLst/>
          </a:prstGeom>
          <a:noFill/>
          <a:ln>
            <a:noFill/>
          </a:ln>
        </p:spPr>
      </p:pic>
    </p:spTree>
    <p:extLst>
      <p:ext uri="{BB962C8B-B14F-4D97-AF65-F5344CB8AC3E}">
        <p14:creationId xmlns:p14="http://schemas.microsoft.com/office/powerpoint/2010/main" val="26103266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41BD17-AC62-4B9F-8509-8330C5726903}"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33933524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2151A9-51F0-41A0-9588-B9342A03C8B8}" type="datetime1">
              <a:rPr lang="fr-FR" smtClean="0"/>
              <a:t>07/12/2023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4881BA9-C173-4DE4-AF6E-6A89DD893A2D}" type="slidenum">
              <a:rPr lang="fr-FR" smtClean="0"/>
              <a:t>‹#›</a:t>
            </a:fld>
            <a:endParaRPr lang="fr-FR"/>
          </a:p>
        </p:txBody>
      </p:sp>
    </p:spTree>
    <p:extLst>
      <p:ext uri="{BB962C8B-B14F-4D97-AF65-F5344CB8AC3E}">
        <p14:creationId xmlns:p14="http://schemas.microsoft.com/office/powerpoint/2010/main" val="4154366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2A4F9-7044-4ED3-A3A2-15F4828A9EB2}" type="datetime1">
              <a:rPr lang="fr-FR" smtClean="0"/>
              <a:t>07/12/2023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81BA9-C173-4DE4-AF6E-6A89DD893A2D}" type="slidenum">
              <a:rPr lang="fr-FR" smtClean="0"/>
              <a:t>‹#›</a:t>
            </a:fld>
            <a:endParaRPr lang="fr-FR"/>
          </a:p>
        </p:txBody>
      </p:sp>
    </p:spTree>
    <p:extLst>
      <p:ext uri="{BB962C8B-B14F-4D97-AF65-F5344CB8AC3E}">
        <p14:creationId xmlns:p14="http://schemas.microsoft.com/office/powerpoint/2010/main" val="2586228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FF9444-7067-4409-9FFF-22EA971E66FC}" type="datetime1">
              <a:rPr lang="fr-FR" smtClean="0"/>
              <a:t>07/12/2023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DAC9D-0D7A-4822-A864-E455D53F1E43}" type="slidenum">
              <a:rPr lang="fr-FR" smtClean="0"/>
              <a:t>‹#›</a:t>
            </a:fld>
            <a:endParaRPr lang="fr-FR"/>
          </a:p>
        </p:txBody>
      </p:sp>
    </p:spTree>
    <p:extLst>
      <p:ext uri="{BB962C8B-B14F-4D97-AF65-F5344CB8AC3E}">
        <p14:creationId xmlns:p14="http://schemas.microsoft.com/office/powerpoint/2010/main" val="2731169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 Id="rId1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324191" y="479705"/>
            <a:ext cx="7543618" cy="3345846"/>
            <a:chOff x="2114572" y="479705"/>
            <a:chExt cx="7543618" cy="3345846"/>
          </a:xfrm>
        </p:grpSpPr>
        <p:sp>
          <p:nvSpPr>
            <p:cNvPr id="6" name="Text Box 1"/>
            <p:cNvSpPr txBox="1"/>
            <p:nvPr/>
          </p:nvSpPr>
          <p:spPr>
            <a:xfrm>
              <a:off x="2114572" y="1931437"/>
              <a:ext cx="7543618" cy="189411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spcAft>
                  <a:spcPts val="400"/>
                </a:spcAft>
              </a:pP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Ministre de l’enseignement supérieur et de la recherche scientifique</a:t>
              </a:r>
            </a:p>
            <a:p>
              <a:pPr indent="180340" algn="ctr">
                <a:spcAft>
                  <a:spcPts val="400"/>
                </a:spcAft>
              </a:pP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700" b="1"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sz="1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nstitut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upérieur de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echnologie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’Antsiranana</a:t>
              </a:r>
            </a:p>
            <a:p>
              <a:pPr indent="180340" algn="ctr">
                <a:spcAft>
                  <a:spcPts val="400"/>
                </a:spcAft>
              </a:pPr>
              <a:r>
                <a:rPr lang="fr-FR" sz="1100" b="1" cap="all" dirty="0">
                  <a:effectLst/>
                  <a:latin typeface="Times New Roman" panose="02020603050405020304" pitchFamily="18" charset="0"/>
                  <a:ea typeface="Calibri" panose="020F0502020204030204" pitchFamily="34" charset="0"/>
                  <a:cs typeface="Calibri" panose="020F0502020204030204" pitchFamily="34" charset="0"/>
                </a:rPr>
                <a:t>------ ∞</a:t>
              </a:r>
              <a:r>
                <a:rPr lang="fr-FR" sz="1200" b="1" cap="all" dirty="0">
                  <a:effectLst/>
                  <a:latin typeface="Times New Roman" panose="02020603050405020304" pitchFamily="18" charset="0"/>
                  <a:ea typeface="Calibri" panose="020F0502020204030204" pitchFamily="34" charset="0"/>
                  <a:cs typeface="Calibri" panose="020F0502020204030204" pitchFamily="34" charset="0"/>
                </a:rPr>
                <a:t>∞</a:t>
              </a:r>
              <a:r>
                <a:rPr lang="fr-FR" sz="1100" b="1" cap="all" dirty="0">
                  <a:effectLst/>
                  <a:latin typeface="Times New Roman" panose="02020603050405020304" pitchFamily="18" charset="0"/>
                  <a:ea typeface="Calibri" panose="020F0502020204030204" pitchFamily="34" charset="0"/>
                  <a:cs typeface="Calibri" panose="020F0502020204030204" pitchFamily="34" charset="0"/>
                </a:rPr>
                <a:t>∞ ------</a:t>
              </a:r>
              <a:endParaRPr lang="fr-FR" sz="1100" b="1" cap="all" dirty="0">
                <a:effectLst/>
                <a:latin typeface="Times New Roman" panose="02020603050405020304" pitchFamily="18" charset="0"/>
                <a:ea typeface="Calibri" panose="020F0502020204030204" pitchFamily="34" charset="0"/>
                <a:cs typeface="Times New Roman" panose="02020603050405020304" pitchFamily="18" charset="0"/>
              </a:endParaRP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cole du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g</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énie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ndustriel</a:t>
              </a: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echnologie de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ommunication</a:t>
              </a:r>
            </a:p>
            <a:p>
              <a:pPr indent="180340" algn="ctr">
                <a:spcAft>
                  <a:spcPts val="400"/>
                </a:spcAft>
              </a:pP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echnologie de l’</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nformation et du </a:t>
              </a:r>
              <a:r>
                <a:rPr lang="fr-FR" sz="1100" b="1" cap="all"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a:t>
              </a:r>
              <a:r>
                <a:rPr lang="fr-FR" sz="1100" b="1" cap="all" dirty="0">
                  <a:effectLst/>
                  <a:latin typeface="Times New Roman" panose="02020603050405020304" pitchFamily="18" charset="0"/>
                  <a:ea typeface="Calibri" panose="020F0502020204030204" pitchFamily="34" charset="0"/>
                  <a:cs typeface="Times New Roman" panose="02020603050405020304" pitchFamily="18" charset="0"/>
                </a:rPr>
                <a:t>ultimédia</a:t>
              </a:r>
            </a:p>
            <a:p>
              <a:pPr indent="180340" algn="ctr">
                <a:spcAft>
                  <a:spcPts val="400"/>
                </a:spcAft>
              </a:pP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700" b="1"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1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sz="1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p:nvPr/>
          </p:nvPicPr>
          <p:blipFill>
            <a:blip r:embed="rId3"/>
            <a:stretch>
              <a:fillRect/>
            </a:stretch>
          </p:blipFill>
          <p:spPr>
            <a:xfrm>
              <a:off x="4256210" y="479705"/>
              <a:ext cx="3260343" cy="1446111"/>
            </a:xfrm>
            <a:prstGeom prst="rect">
              <a:avLst/>
            </a:prstGeom>
            <a:noFill/>
            <a:ln>
              <a:noFill/>
            </a:ln>
          </p:spPr>
        </p:pic>
      </p:grpSp>
      <p:sp>
        <p:nvSpPr>
          <p:cNvPr id="9" name="Text Box 43" hidden="1"/>
          <p:cNvSpPr txBox="1"/>
          <p:nvPr/>
        </p:nvSpPr>
        <p:spPr>
          <a:xfrm>
            <a:off x="1671819" y="4294234"/>
            <a:ext cx="8848362" cy="1267160"/>
          </a:xfrm>
          <a:prstGeom prst="rect">
            <a:avLst/>
          </a:prstGeom>
          <a:noFill/>
          <a:ln w="6350">
            <a:noFill/>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a:r>
              <a:rPr lang="fr-FR" sz="3200" kern="0" dirty="0">
                <a:gradFill>
                  <a:gsLst>
                    <a:gs pos="0">
                      <a:srgbClr val="2E75B6"/>
                    </a:gs>
                    <a:gs pos="48000">
                      <a:srgbClr val="8497B0"/>
                    </a:gs>
                    <a:gs pos="100000">
                      <a:srgbClr val="767171"/>
                    </a:gs>
                  </a:gsLst>
                  <a:lin ang="0" scaled="0"/>
                </a:gradFill>
                <a:effectLst>
                  <a:outerShdw blurRad="50800" dist="38100" dir="5400000" algn="t">
                    <a:srgbClr val="000000">
                      <a:alpha val="40000"/>
                    </a:srgbClr>
                  </a:outerShdw>
                  <a:reflection blurRad="190500" stA="55000" endA="300" endPos="5000" dir="5400000" sy="-100000" algn="bl"/>
                </a:effectLst>
                <a:latin typeface="Times New Roman" panose="02020603050405020304" pitchFamily="18" charset="0"/>
                <a:ea typeface="Calibri" panose="020F0502020204030204" pitchFamily="34" charset="0"/>
                <a:cs typeface="Times New Roman" panose="02020603050405020304" pitchFamily="18" charset="0"/>
              </a:rPr>
              <a:t>Développement d’un outil de Gestion commerciale des produits la Société MEVALAZA Junior</a:t>
            </a:r>
            <a:endParaRPr kumimoji="0" lang="fr-FR"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p:cNvSpPr txBox="1"/>
          <p:nvPr/>
        </p:nvSpPr>
        <p:spPr>
          <a:xfrm>
            <a:off x="541673" y="5808012"/>
            <a:ext cx="4358309" cy="830997"/>
          </a:xfrm>
          <a:prstGeom prst="rect">
            <a:avLst/>
          </a:prstGeom>
          <a:noFill/>
        </p:spPr>
        <p:txBody>
          <a:bodyPr wrap="none" rtlCol="0">
            <a:spAutoFit/>
          </a:bodyPr>
          <a:lstStyle/>
          <a:p>
            <a:r>
              <a:rPr lang="fr-FR" sz="2000" dirty="0" smtClean="0">
                <a:latin typeface="Times New Roman" panose="02020603050405020304" pitchFamily="18" charset="0"/>
                <a:cs typeface="Times New Roman" panose="02020603050405020304" pitchFamily="18" charset="0"/>
              </a:rPr>
              <a:t>présenté par :</a:t>
            </a:r>
          </a:p>
          <a:p>
            <a:r>
              <a:rPr lang="fr-FR" sz="2000" dirty="0" smtClean="0"/>
              <a:t>	</a:t>
            </a:r>
            <a:r>
              <a:rPr lang="fr-FR" sz="2800" dirty="0" smtClean="0">
                <a:latin typeface="Times New Roman" panose="02020603050405020304" pitchFamily="18" charset="0"/>
                <a:cs typeface="Times New Roman" panose="02020603050405020304" pitchFamily="18" charset="0"/>
              </a:rPr>
              <a:t>BEZARA Kenn Keren</a:t>
            </a:r>
            <a:endParaRPr lang="fr-FR" sz="2000" dirty="0">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64881BA9-C173-4DE4-AF6E-6A89DD893A2D}" type="slidenum">
              <a:rPr lang="fr-FR" smtClean="0"/>
              <a:pPr/>
              <a:t>1</a:t>
            </a:fld>
            <a:endParaRPr lang="fr-FR" dirty="0"/>
          </a:p>
        </p:txBody>
      </p:sp>
      <p:sp>
        <p:nvSpPr>
          <p:cNvPr id="12" name="TextBox 11"/>
          <p:cNvSpPr txBox="1"/>
          <p:nvPr/>
        </p:nvSpPr>
        <p:spPr>
          <a:xfrm>
            <a:off x="1412272" y="3822933"/>
            <a:ext cx="9367457" cy="1938992"/>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Mise en </a:t>
            </a:r>
            <a:r>
              <a:rPr lang="fr-FR" sz="4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place </a:t>
            </a:r>
            <a:r>
              <a:rPr lang="fr-FR" sz="4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d’une plateforme web dynamique pour le partage des tableaux de bord des programmes issu de DHIS2</a:t>
            </a:r>
            <a:endParaRPr lang="fr-FR" sz="4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Tree>
    <p:extLst>
      <p:ext uri="{BB962C8B-B14F-4D97-AF65-F5344CB8AC3E}">
        <p14:creationId xmlns:p14="http://schemas.microsoft.com/office/powerpoint/2010/main" val="2778809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10</a:t>
            </a:fld>
            <a:endParaRPr lang="fr-FR" dirty="0"/>
          </a:p>
        </p:txBody>
      </p:sp>
      <p:sp>
        <p:nvSpPr>
          <p:cNvPr id="5" name="TextBox 4"/>
          <p:cNvSpPr txBox="1"/>
          <p:nvPr/>
        </p:nvSpPr>
        <p:spPr>
          <a:xfrm>
            <a:off x="406282" y="0"/>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Maquettage</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8" name="TextBox 7"/>
          <p:cNvSpPr txBox="1"/>
          <p:nvPr/>
        </p:nvSpPr>
        <p:spPr>
          <a:xfrm>
            <a:off x="7567868" y="1008302"/>
            <a:ext cx="1662828" cy="646331"/>
          </a:xfrm>
          <a:prstGeom prst="rect">
            <a:avLst/>
          </a:prstGeom>
          <a:noFill/>
        </p:spPr>
        <p:txBody>
          <a:bodyPr wrap="none" rtlCol="0">
            <a:spAutoFit/>
          </a:bodyPr>
          <a:lstStyle/>
          <a:p>
            <a:r>
              <a:rPr lang="fr-FR" b="1" dirty="0" smtClean="0"/>
              <a:t>Application :</a:t>
            </a:r>
          </a:p>
          <a:p>
            <a:r>
              <a:rPr lang="fr-FR" dirty="0" smtClean="0"/>
              <a:t>	Pencil</a:t>
            </a:r>
            <a:endParaRPr lang="fr-FR"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6571" y="2536875"/>
            <a:ext cx="5501685" cy="266607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109" y="1082444"/>
            <a:ext cx="5511241" cy="271434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109" y="4145699"/>
            <a:ext cx="5501301" cy="2664173"/>
          </a:xfrm>
          <a:prstGeom prst="rect">
            <a:avLst/>
          </a:prstGeom>
        </p:spPr>
      </p:pic>
      <p:sp>
        <p:nvSpPr>
          <p:cNvPr id="12" name="TextBox 11"/>
          <p:cNvSpPr txBox="1"/>
          <p:nvPr/>
        </p:nvSpPr>
        <p:spPr>
          <a:xfrm>
            <a:off x="988364" y="738796"/>
            <a:ext cx="4006161" cy="369332"/>
          </a:xfrm>
          <a:prstGeom prst="rect">
            <a:avLst/>
          </a:prstGeom>
          <a:noFill/>
        </p:spPr>
        <p:txBody>
          <a:bodyPr wrap="none" rtlCol="0">
            <a:spAutoFit/>
          </a:bodyPr>
          <a:lstStyle/>
          <a:p>
            <a:r>
              <a:rPr lang="fr-FR" b="1" dirty="0" smtClean="0"/>
              <a:t>Formulaire de renseignement personnel</a:t>
            </a:r>
            <a:endParaRPr lang="fr-FR" b="1" dirty="0"/>
          </a:p>
        </p:txBody>
      </p:sp>
      <p:sp>
        <p:nvSpPr>
          <p:cNvPr id="13" name="TextBox 12"/>
          <p:cNvSpPr txBox="1"/>
          <p:nvPr/>
        </p:nvSpPr>
        <p:spPr>
          <a:xfrm>
            <a:off x="7741648" y="2194965"/>
            <a:ext cx="3011530" cy="369332"/>
          </a:xfrm>
          <a:prstGeom prst="rect">
            <a:avLst/>
          </a:prstGeom>
          <a:noFill/>
        </p:spPr>
        <p:txBody>
          <a:bodyPr wrap="none" rtlCol="0">
            <a:spAutoFit/>
          </a:bodyPr>
          <a:lstStyle/>
          <a:p>
            <a:r>
              <a:rPr lang="fr-FR" b="1" dirty="0" smtClean="0"/>
              <a:t>Information sur la plateforme</a:t>
            </a:r>
            <a:endParaRPr lang="fr-FR" b="1" dirty="0"/>
          </a:p>
        </p:txBody>
      </p:sp>
      <p:sp>
        <p:nvSpPr>
          <p:cNvPr id="14" name="TextBox 13"/>
          <p:cNvSpPr txBox="1"/>
          <p:nvPr/>
        </p:nvSpPr>
        <p:spPr>
          <a:xfrm>
            <a:off x="2037850" y="3821783"/>
            <a:ext cx="1773819" cy="369332"/>
          </a:xfrm>
          <a:prstGeom prst="rect">
            <a:avLst/>
          </a:prstGeom>
          <a:noFill/>
        </p:spPr>
        <p:txBody>
          <a:bodyPr wrap="none" rtlCol="0">
            <a:spAutoFit/>
          </a:bodyPr>
          <a:lstStyle/>
          <a:p>
            <a:r>
              <a:rPr lang="fr-FR" b="1" dirty="0" smtClean="0"/>
              <a:t>Tableau de bord</a:t>
            </a:r>
            <a:endParaRPr lang="fr-FR" b="1" dirty="0"/>
          </a:p>
        </p:txBody>
      </p:sp>
      <p:sp>
        <p:nvSpPr>
          <p:cNvPr id="15" name="AutoShape 2" descr="Pencil - Télécharg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6" name="AutoShape 4" descr="Pencil - Télécharge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9" name="Picture 18"/>
          <p:cNvPicPr>
            <a:picLocks noChangeAspect="1"/>
          </p:cNvPicPr>
          <p:nvPr/>
        </p:nvPicPr>
        <p:blipFill>
          <a:blip r:embed="rId6">
            <a:clrChange>
              <a:clrFrom>
                <a:srgbClr val="FFFFFE"/>
              </a:clrFrom>
              <a:clrTo>
                <a:srgbClr val="FFFFFE">
                  <a:alpha val="0"/>
                </a:srgbClr>
              </a:clrTo>
            </a:clrChange>
          </a:blip>
          <a:stretch>
            <a:fillRect/>
          </a:stretch>
        </p:blipFill>
        <p:spPr>
          <a:xfrm>
            <a:off x="9230696" y="1137357"/>
            <a:ext cx="578536" cy="578536"/>
          </a:xfrm>
          <a:prstGeom prst="rect">
            <a:avLst/>
          </a:prstGeom>
        </p:spPr>
      </p:pic>
    </p:spTree>
    <p:extLst>
      <p:ext uri="{BB962C8B-B14F-4D97-AF65-F5344CB8AC3E}">
        <p14:creationId xmlns:p14="http://schemas.microsoft.com/office/powerpoint/2010/main" val="2845745656"/>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11</a:t>
            </a:fld>
            <a:endParaRPr lang="fr-FR" dirty="0"/>
          </a:p>
        </p:txBody>
      </p:sp>
      <p:sp>
        <p:nvSpPr>
          <p:cNvPr id="30" name="TextBox 29"/>
          <p:cNvSpPr txBox="1"/>
          <p:nvPr/>
        </p:nvSpPr>
        <p:spPr>
          <a:xfrm>
            <a:off x="422325" y="0"/>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Modélisation : UML</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00744" y="1169951"/>
            <a:ext cx="5761219" cy="5553937"/>
          </a:xfrm>
          <a:prstGeom prst="rect">
            <a:avLst/>
          </a:prstGeom>
        </p:spPr>
      </p:pic>
      <p:sp>
        <p:nvSpPr>
          <p:cNvPr id="3" name="TextBox 2"/>
          <p:cNvSpPr txBox="1"/>
          <p:nvPr/>
        </p:nvSpPr>
        <p:spPr>
          <a:xfrm>
            <a:off x="422325" y="1169951"/>
            <a:ext cx="2231765" cy="646331"/>
          </a:xfrm>
          <a:prstGeom prst="rect">
            <a:avLst/>
          </a:prstGeom>
          <a:noFill/>
        </p:spPr>
        <p:txBody>
          <a:bodyPr wrap="none" rtlCol="0">
            <a:spAutoFit/>
          </a:bodyPr>
          <a:lstStyle/>
          <a:p>
            <a:r>
              <a:rPr lang="fr-FR" b="1" dirty="0" smtClean="0"/>
              <a:t>Application :</a:t>
            </a:r>
          </a:p>
          <a:p>
            <a:r>
              <a:rPr lang="fr-FR" dirty="0" smtClean="0"/>
              <a:t>	Dia diagram</a:t>
            </a:r>
            <a:endParaRPr lang="fr-FR" dirty="0"/>
          </a:p>
        </p:txBody>
      </p:sp>
      <p:pic>
        <p:nvPicPr>
          <p:cNvPr id="2050" name="Picture 2" descr="Dia (softwar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2586" y="1371601"/>
            <a:ext cx="583128" cy="58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494361"/>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12</a:t>
            </a:fld>
            <a:endParaRPr lang="fr-FR" dirty="0"/>
          </a:p>
        </p:txBody>
      </p:sp>
      <p:sp>
        <p:nvSpPr>
          <p:cNvPr id="61" name="TextBox 60"/>
          <p:cNvSpPr txBox="1"/>
          <p:nvPr/>
        </p:nvSpPr>
        <p:spPr>
          <a:xfrm>
            <a:off x="406282" y="7206"/>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Modélisation : MERISE</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8" name="TextBox 7"/>
          <p:cNvSpPr txBox="1"/>
          <p:nvPr/>
        </p:nvSpPr>
        <p:spPr>
          <a:xfrm>
            <a:off x="621993" y="993328"/>
            <a:ext cx="3016339" cy="369332"/>
          </a:xfrm>
          <a:prstGeom prst="rect">
            <a:avLst/>
          </a:prstGeom>
          <a:noFill/>
        </p:spPr>
        <p:txBody>
          <a:bodyPr wrap="none" rtlCol="0">
            <a:spAutoFit/>
          </a:bodyPr>
          <a:lstStyle/>
          <a:p>
            <a:r>
              <a:rPr lang="fr-FR" b="1" dirty="0" smtClean="0"/>
              <a:t>Modèle Physique de Données</a:t>
            </a:r>
            <a:endParaRPr lang="fr-FR" b="1" dirty="0"/>
          </a:p>
        </p:txBody>
      </p:sp>
      <p:sp>
        <p:nvSpPr>
          <p:cNvPr id="9" name="TextBox 8"/>
          <p:cNvSpPr txBox="1"/>
          <p:nvPr/>
        </p:nvSpPr>
        <p:spPr>
          <a:xfrm>
            <a:off x="8124656" y="1016498"/>
            <a:ext cx="2904962" cy="369332"/>
          </a:xfrm>
          <a:prstGeom prst="rect">
            <a:avLst/>
          </a:prstGeom>
          <a:noFill/>
        </p:spPr>
        <p:txBody>
          <a:bodyPr wrap="none" rtlCol="0">
            <a:spAutoFit/>
          </a:bodyPr>
          <a:lstStyle/>
          <a:p>
            <a:r>
              <a:rPr lang="fr-FR" b="1" dirty="0" smtClean="0"/>
              <a:t>Modèle Logique de Données</a:t>
            </a:r>
            <a:endParaRPr lang="fr-FR" b="1" dirty="0"/>
          </a:p>
        </p:txBody>
      </p:sp>
      <p:sp>
        <p:nvSpPr>
          <p:cNvPr id="10" name="TextBox 9"/>
          <p:cNvSpPr txBox="1"/>
          <p:nvPr/>
        </p:nvSpPr>
        <p:spPr>
          <a:xfrm>
            <a:off x="4521787" y="3664179"/>
            <a:ext cx="3234283" cy="369332"/>
          </a:xfrm>
          <a:prstGeom prst="rect">
            <a:avLst/>
          </a:prstGeom>
          <a:noFill/>
        </p:spPr>
        <p:txBody>
          <a:bodyPr wrap="none" rtlCol="0">
            <a:spAutoFit/>
          </a:bodyPr>
          <a:lstStyle/>
          <a:p>
            <a:r>
              <a:rPr lang="fr-FR" b="1" dirty="0" smtClean="0"/>
              <a:t>Modèle Conceptuel de Données</a:t>
            </a:r>
            <a:endParaRPr lang="fr-FR" b="1" dirty="0"/>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45" y="1385830"/>
            <a:ext cx="4188705" cy="2995412"/>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7182" y="4028680"/>
            <a:ext cx="5229955" cy="2829320"/>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6070" y="1487616"/>
            <a:ext cx="3754911" cy="2330634"/>
          </a:xfrm>
          <a:prstGeom prst="rect">
            <a:avLst/>
          </a:prstGeom>
        </p:spPr>
      </p:pic>
      <p:sp>
        <p:nvSpPr>
          <p:cNvPr id="5" name="TextBox 4"/>
          <p:cNvSpPr txBox="1"/>
          <p:nvPr/>
        </p:nvSpPr>
        <p:spPr>
          <a:xfrm>
            <a:off x="3804232" y="1990307"/>
            <a:ext cx="2913491"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fr-FR" b="1" dirty="0" smtClean="0"/>
              <a:t>Pour le formulaire </a:t>
            </a:r>
          </a:p>
          <a:p>
            <a:pPr algn="ctr"/>
            <a:r>
              <a:rPr lang="fr-FR" b="1" dirty="0" smtClean="0"/>
              <a:t>de renseignement personnel</a:t>
            </a:r>
            <a:endParaRPr lang="fr-FR" b="1" dirty="0"/>
          </a:p>
        </p:txBody>
      </p:sp>
      <p:sp>
        <p:nvSpPr>
          <p:cNvPr id="12" name="TextBox 11"/>
          <p:cNvSpPr txBox="1"/>
          <p:nvPr/>
        </p:nvSpPr>
        <p:spPr>
          <a:xfrm>
            <a:off x="300405" y="5443340"/>
            <a:ext cx="2155205" cy="646331"/>
          </a:xfrm>
          <a:prstGeom prst="rect">
            <a:avLst/>
          </a:prstGeom>
          <a:noFill/>
        </p:spPr>
        <p:txBody>
          <a:bodyPr wrap="none" rtlCol="0">
            <a:spAutoFit/>
          </a:bodyPr>
          <a:lstStyle/>
          <a:p>
            <a:r>
              <a:rPr lang="fr-FR" b="1" dirty="0" smtClean="0"/>
              <a:t>Application :</a:t>
            </a:r>
          </a:p>
          <a:p>
            <a:r>
              <a:rPr lang="fr-FR" dirty="0" smtClean="0"/>
              <a:t>	PowerAMC</a:t>
            </a:r>
            <a:endParaRPr lang="fr-FR" dirty="0"/>
          </a:p>
        </p:txBody>
      </p:sp>
      <p:pic>
        <p:nvPicPr>
          <p:cNvPr id="3074" name="Picture 2" descr="Télécharger PowerAMC (gratuit) Windows - Clubic"/>
          <p:cNvPicPr>
            <a:picLocks noChangeAspect="1" noChangeArrowheads="1"/>
          </p:cNvPicPr>
          <p:nvPr/>
        </p:nvPicPr>
        <p:blipFill>
          <a:blip r:embed="rId5"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2424860" y="5501700"/>
            <a:ext cx="758856" cy="75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2721"/>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13</a:t>
            </a:fld>
            <a:endParaRPr lang="fr-FR" dirty="0"/>
          </a:p>
        </p:txBody>
      </p:sp>
      <p:sp>
        <p:nvSpPr>
          <p:cNvPr id="4" name="TextBox 3"/>
          <p:cNvSpPr txBox="1"/>
          <p:nvPr/>
        </p:nvSpPr>
        <p:spPr>
          <a:xfrm>
            <a:off x="406282" y="7206"/>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Réalisation</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3" name="TextBox 2"/>
          <p:cNvSpPr txBox="1"/>
          <p:nvPr/>
        </p:nvSpPr>
        <p:spPr>
          <a:xfrm>
            <a:off x="217286" y="1878497"/>
            <a:ext cx="6351226"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Création </a:t>
            </a:r>
            <a:r>
              <a:rPr lang="fr-FR" sz="2800" b="1" dirty="0" smtClean="0">
                <a:ln/>
                <a:solidFill>
                  <a:schemeClr val="accent3"/>
                </a:solidFill>
              </a:rPr>
              <a:t>du formulaire de renseignement</a:t>
            </a:r>
            <a:endParaRPr lang="fr-FR" sz="2800" b="1" dirty="0">
              <a:ln/>
              <a:solidFill>
                <a:schemeClr val="accent3"/>
              </a:solidFill>
            </a:endParaRPr>
          </a:p>
        </p:txBody>
      </p:sp>
      <p:sp>
        <p:nvSpPr>
          <p:cNvPr id="6" name="TextBox 5"/>
          <p:cNvSpPr txBox="1"/>
          <p:nvPr/>
        </p:nvSpPr>
        <p:spPr>
          <a:xfrm>
            <a:off x="217286" y="2705982"/>
            <a:ext cx="5973238"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Création de la page du tableau de bord</a:t>
            </a:r>
            <a:endParaRPr lang="fr-FR" sz="2800" b="1" dirty="0">
              <a:ln/>
              <a:solidFill>
                <a:schemeClr val="accent3"/>
              </a:solidFill>
            </a:endParaRPr>
          </a:p>
        </p:txBody>
      </p:sp>
      <p:sp>
        <p:nvSpPr>
          <p:cNvPr id="7" name="TextBox 6"/>
          <p:cNvSpPr txBox="1"/>
          <p:nvPr/>
        </p:nvSpPr>
        <p:spPr>
          <a:xfrm>
            <a:off x="217286" y="4086587"/>
            <a:ext cx="6100453"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Adaptation de la page d’admin (Django)</a:t>
            </a:r>
            <a:endParaRPr lang="fr-FR" sz="2800" b="1" dirty="0">
              <a:ln/>
              <a:solidFill>
                <a:schemeClr val="accent3"/>
              </a:solidFill>
            </a:endParaRPr>
          </a:p>
        </p:txBody>
      </p:sp>
      <p:sp>
        <p:nvSpPr>
          <p:cNvPr id="9" name="TextBox 8"/>
          <p:cNvSpPr txBox="1"/>
          <p:nvPr/>
        </p:nvSpPr>
        <p:spPr>
          <a:xfrm>
            <a:off x="635469" y="3259102"/>
            <a:ext cx="6381170"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r-FR" sz="2800" b="1" dirty="0" smtClean="0">
                <a:ln/>
                <a:solidFill>
                  <a:schemeClr val="accent3"/>
                </a:solidFill>
              </a:rPr>
              <a:t>Génération des </a:t>
            </a:r>
            <a:r>
              <a:rPr lang="fr-FR" sz="2800" b="1" dirty="0">
                <a:ln/>
                <a:solidFill>
                  <a:schemeClr val="accent3"/>
                </a:solidFill>
              </a:rPr>
              <a:t>objets du tableau de bord</a:t>
            </a:r>
          </a:p>
        </p:txBody>
      </p:sp>
      <p:sp>
        <p:nvSpPr>
          <p:cNvPr id="12" name="TextBox 11"/>
          <p:cNvSpPr txBox="1"/>
          <p:nvPr/>
        </p:nvSpPr>
        <p:spPr>
          <a:xfrm>
            <a:off x="7016639" y="523402"/>
            <a:ext cx="4911922" cy="2431435"/>
          </a:xfrm>
          <a:prstGeom prst="rect">
            <a:avLst/>
          </a:prstGeom>
          <a:noFill/>
        </p:spPr>
        <p:txBody>
          <a:bodyPr wrap="none" rtlCol="0">
            <a:spAutoFit/>
          </a:bodyPr>
          <a:lstStyle/>
          <a:p>
            <a:pPr>
              <a:lnSpc>
                <a:spcPct val="200000"/>
              </a:lnSpc>
            </a:pPr>
            <a:r>
              <a:rPr lang="fr-FR" sz="4800" b="1" u="sng" dirty="0" smtClean="0">
                <a:solidFill>
                  <a:schemeClr val="accent6"/>
                </a:solidFill>
              </a:rPr>
              <a:t>Pages :</a:t>
            </a:r>
            <a:endParaRPr lang="fr-FR" sz="2800" b="1" dirty="0" smtClean="0"/>
          </a:p>
          <a:p>
            <a:r>
              <a:rPr lang="fr-FR" sz="2800" b="1" dirty="0"/>
              <a:t> </a:t>
            </a:r>
            <a:r>
              <a:rPr lang="fr-FR" sz="2800" b="1" dirty="0" smtClean="0"/>
              <a:t>- </a:t>
            </a:r>
            <a:r>
              <a:rPr lang="fr-FR" sz="2800" b="1" dirty="0"/>
              <a:t>Formulaire </a:t>
            </a:r>
            <a:r>
              <a:rPr lang="fr-FR" sz="2800" b="1" dirty="0" smtClean="0"/>
              <a:t>et Tableau de bord</a:t>
            </a:r>
          </a:p>
          <a:p>
            <a:r>
              <a:rPr lang="fr-FR" sz="2800" b="1" dirty="0"/>
              <a:t> </a:t>
            </a:r>
            <a:r>
              <a:rPr lang="fr-FR" sz="2800" b="1" dirty="0" smtClean="0"/>
              <a:t>- Administration</a:t>
            </a:r>
            <a:endParaRPr lang="fr-FR" sz="2800" b="1" dirty="0"/>
          </a:p>
        </p:txBody>
      </p:sp>
    </p:spTree>
    <p:extLst>
      <p:ext uri="{BB962C8B-B14F-4D97-AF65-F5344CB8AC3E}">
        <p14:creationId xmlns:p14="http://schemas.microsoft.com/office/powerpoint/2010/main" val="4065729687"/>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14</a:t>
            </a:fld>
            <a:endParaRPr lang="fr-FR" dirty="0"/>
          </a:p>
        </p:txBody>
      </p:sp>
      <p:pic>
        <p:nvPicPr>
          <p:cNvPr id="3" name="2023-12-07 00-52-3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673018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15</a:t>
            </a:fld>
            <a:endParaRPr lang="fr-FR" dirty="0"/>
          </a:p>
        </p:txBody>
      </p:sp>
      <p:sp>
        <p:nvSpPr>
          <p:cNvPr id="4" name="TextBox 3"/>
          <p:cNvSpPr txBox="1"/>
          <p:nvPr/>
        </p:nvSpPr>
        <p:spPr>
          <a:xfrm>
            <a:off x="406282" y="578491"/>
            <a:ext cx="11379436" cy="1107996"/>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66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Conclusion</a:t>
            </a:r>
            <a:endParaRPr lang="fr-FR" sz="66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5" name="TextBox 4"/>
          <p:cNvSpPr txBox="1"/>
          <p:nvPr/>
        </p:nvSpPr>
        <p:spPr>
          <a:xfrm>
            <a:off x="633984" y="5242789"/>
            <a:ext cx="7693773" cy="1200329"/>
          </a:xfrm>
          <a:prstGeom prst="rect">
            <a:avLst/>
          </a:prstGeom>
          <a:noFill/>
        </p:spPr>
        <p:txBody>
          <a:bodyPr wrap="none" rtlCol="0">
            <a:spAutoFit/>
          </a:bodyPr>
          <a:lstStyle/>
          <a:p>
            <a:r>
              <a:rPr lang="fr-FR" b="1" dirty="0" smtClean="0"/>
              <a:t>Les objectifs atteints :</a:t>
            </a:r>
          </a:p>
          <a:p>
            <a:r>
              <a:rPr lang="fr-FR" b="1" dirty="0"/>
              <a:t>	</a:t>
            </a:r>
            <a:r>
              <a:rPr lang="fr-FR" dirty="0"/>
              <a:t>- Comprendre le fonctionnement des différents programmes du DHIS2</a:t>
            </a:r>
            <a:endParaRPr lang="fr-FR" dirty="0" smtClean="0"/>
          </a:p>
          <a:p>
            <a:pPr lvl="0"/>
            <a:r>
              <a:rPr lang="fr-FR" dirty="0" smtClean="0"/>
              <a:t>	- </a:t>
            </a:r>
            <a:r>
              <a:rPr lang="fr-FR" dirty="0"/>
              <a:t>Identifier les éléments (indicateurs) du tableau de </a:t>
            </a:r>
            <a:r>
              <a:rPr lang="fr-FR" dirty="0" smtClean="0"/>
              <a:t>bord</a:t>
            </a:r>
          </a:p>
          <a:p>
            <a:pPr lvl="0"/>
            <a:r>
              <a:rPr lang="fr-FR" dirty="0"/>
              <a:t>	</a:t>
            </a:r>
            <a:r>
              <a:rPr lang="fr-FR" dirty="0" smtClean="0"/>
              <a:t>- Réalisation de la plateforme</a:t>
            </a:r>
            <a:endParaRPr lang="fr-FR" dirty="0"/>
          </a:p>
        </p:txBody>
      </p:sp>
      <p:sp>
        <p:nvSpPr>
          <p:cNvPr id="3" name="TextBox 2"/>
          <p:cNvSpPr txBox="1"/>
          <p:nvPr/>
        </p:nvSpPr>
        <p:spPr>
          <a:xfrm>
            <a:off x="992778" y="1862575"/>
            <a:ext cx="6403228" cy="923330"/>
          </a:xfrm>
          <a:prstGeom prst="rect">
            <a:avLst/>
          </a:prstGeom>
          <a:noFill/>
        </p:spPr>
        <p:txBody>
          <a:bodyPr wrap="none" rtlCol="0">
            <a:spAutoFit/>
          </a:bodyPr>
          <a:lstStyle/>
          <a:p>
            <a:pPr marL="285750" indent="-285750">
              <a:buFont typeface="Arial" panose="020B0604020202020204" pitchFamily="34" charset="0"/>
              <a:buChar char="•"/>
            </a:pPr>
            <a:r>
              <a:rPr lang="fr-FR" dirty="0" smtClean="0"/>
              <a:t>Projet faisable</a:t>
            </a:r>
          </a:p>
          <a:p>
            <a:pPr marL="285750" indent="-285750">
              <a:buFont typeface="Arial" panose="020B0604020202020204" pitchFamily="34" charset="0"/>
              <a:buChar char="•"/>
            </a:pPr>
            <a:r>
              <a:rPr lang="fr-FR" dirty="0" smtClean="0"/>
              <a:t>A dépassé le délai (actuellement en phase de test et validation)</a:t>
            </a:r>
          </a:p>
          <a:p>
            <a:pPr marL="285750" indent="-285750">
              <a:buFont typeface="Arial" panose="020B0604020202020204" pitchFamily="34" charset="0"/>
              <a:buChar char="•"/>
            </a:pPr>
            <a:r>
              <a:rPr lang="fr-FR" dirty="0" smtClean="0"/>
              <a:t>Hébergement dans le serveur local</a:t>
            </a:r>
          </a:p>
        </p:txBody>
      </p:sp>
      <p:sp>
        <p:nvSpPr>
          <p:cNvPr id="6" name="TextBox 5"/>
          <p:cNvSpPr txBox="1"/>
          <p:nvPr/>
        </p:nvSpPr>
        <p:spPr>
          <a:xfrm>
            <a:off x="633984" y="3882004"/>
            <a:ext cx="7040261" cy="1200329"/>
          </a:xfrm>
          <a:prstGeom prst="rect">
            <a:avLst/>
          </a:prstGeom>
          <a:noFill/>
        </p:spPr>
        <p:txBody>
          <a:bodyPr wrap="none" rtlCol="0">
            <a:spAutoFit/>
          </a:bodyPr>
          <a:lstStyle/>
          <a:p>
            <a:r>
              <a:rPr lang="fr-FR" b="1" dirty="0" smtClean="0"/>
              <a:t>Avantages :</a:t>
            </a:r>
          </a:p>
          <a:p>
            <a:pPr marL="285750" indent="-285750">
              <a:buFontTx/>
              <a:buChar char="-"/>
            </a:pPr>
            <a:r>
              <a:rPr lang="fr-FR" dirty="0" smtClean="0"/>
              <a:t>Plus </a:t>
            </a:r>
            <a:r>
              <a:rPr lang="fr-FR" dirty="0"/>
              <a:t>de fonctionnalités sur le </a:t>
            </a:r>
            <a:r>
              <a:rPr lang="fr-FR" dirty="0" smtClean="0"/>
              <a:t>Tableau (recherche, pagination, ordre)</a:t>
            </a:r>
            <a:endParaRPr lang="fr-FR" dirty="0"/>
          </a:p>
          <a:p>
            <a:pPr marL="285750" indent="-285750">
              <a:buFontTx/>
              <a:buChar char="-"/>
            </a:pPr>
            <a:r>
              <a:rPr lang="fr-FR" dirty="0" smtClean="0"/>
              <a:t>Plus de fonctionnalités sur la Carte (autres tuiles, )</a:t>
            </a:r>
          </a:p>
          <a:p>
            <a:pPr marL="285750" indent="-285750">
              <a:buFontTx/>
              <a:buChar char="-"/>
            </a:pPr>
            <a:r>
              <a:rPr lang="fr-FR" dirty="0" smtClean="0"/>
              <a:t>La carte s’affiche même avec certains problèmes d’affichage sur DHIS2</a:t>
            </a:r>
            <a:endParaRPr lang="fr-FR" dirty="0"/>
          </a:p>
        </p:txBody>
      </p:sp>
      <p:sp>
        <p:nvSpPr>
          <p:cNvPr id="7" name="TextBox 6"/>
          <p:cNvSpPr txBox="1"/>
          <p:nvPr/>
        </p:nvSpPr>
        <p:spPr>
          <a:xfrm>
            <a:off x="633984" y="2772459"/>
            <a:ext cx="6478505" cy="1200329"/>
          </a:xfrm>
          <a:prstGeom prst="rect">
            <a:avLst/>
          </a:prstGeom>
          <a:noFill/>
        </p:spPr>
        <p:txBody>
          <a:bodyPr wrap="none" rtlCol="0">
            <a:spAutoFit/>
          </a:bodyPr>
          <a:lstStyle/>
          <a:p>
            <a:r>
              <a:rPr lang="fr-FR" b="1" dirty="0" smtClean="0"/>
              <a:t>Inconvenients :</a:t>
            </a:r>
          </a:p>
          <a:p>
            <a:pPr marL="285750" indent="-285750">
              <a:buFontTx/>
              <a:buChar char="-"/>
            </a:pPr>
            <a:r>
              <a:rPr lang="fr-FR" dirty="0"/>
              <a:t>Manque d’annotations des valeurs sur le </a:t>
            </a:r>
            <a:r>
              <a:rPr lang="fr-FR" dirty="0" smtClean="0"/>
              <a:t>Graphique (les valeurs)</a:t>
            </a:r>
          </a:p>
          <a:p>
            <a:pPr marL="285750" indent="-285750">
              <a:buFontTx/>
              <a:buChar char="-"/>
            </a:pPr>
            <a:r>
              <a:rPr lang="fr-FR" dirty="0" smtClean="0"/>
              <a:t>Tableaux à plusieurs en-têtes (ne s’affiche pas)</a:t>
            </a:r>
          </a:p>
          <a:p>
            <a:pPr marL="285750" indent="-285750">
              <a:buFontTx/>
              <a:buChar char="-"/>
            </a:pPr>
            <a:r>
              <a:rPr lang="fr-FR" dirty="0" smtClean="0"/>
              <a:t>Les légendes de carte (logique introuvable)</a:t>
            </a:r>
            <a:endParaRPr lang="fr-FR" dirty="0"/>
          </a:p>
        </p:txBody>
      </p:sp>
    </p:spTree>
    <p:extLst>
      <p:ext uri="{BB962C8B-B14F-4D97-AF65-F5344CB8AC3E}">
        <p14:creationId xmlns:p14="http://schemas.microsoft.com/office/powerpoint/2010/main" val="286847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16</a:t>
            </a:fld>
            <a:endParaRPr lang="fr-FR" dirty="0"/>
          </a:p>
        </p:txBody>
      </p:sp>
      <p:sp>
        <p:nvSpPr>
          <p:cNvPr id="6" name="TextBox 5"/>
          <p:cNvSpPr txBox="1"/>
          <p:nvPr/>
        </p:nvSpPr>
        <p:spPr>
          <a:xfrm>
            <a:off x="4064610" y="2923084"/>
            <a:ext cx="4062779" cy="1015663"/>
          </a:xfrm>
          <a:prstGeom prst="rect">
            <a:avLst/>
          </a:prstGeom>
          <a:noFill/>
        </p:spPr>
        <p:txBody>
          <a:bodyPr wrap="none" rtlCol="0">
            <a:spAutoFit/>
          </a:bodyPr>
          <a:lstStyle/>
          <a:p>
            <a:r>
              <a:rPr lang="fr-FR" sz="6000" dirty="0" smtClean="0">
                <a:ln w="0"/>
                <a:solidFill>
                  <a:schemeClr val="accent6"/>
                </a:solidFill>
                <a:effectLst>
                  <a:outerShdw blurRad="38100" dist="25400" dir="5400000" algn="ctr" rotWithShape="0">
                    <a:srgbClr val="6E747A">
                      <a:alpha val="43000"/>
                    </a:srgbClr>
                  </a:outerShdw>
                </a:effectLst>
              </a:rPr>
              <a:t>Merci à tous</a:t>
            </a:r>
            <a:endParaRPr lang="fr-FR" sz="6000" dirty="0">
              <a:ln w="0"/>
              <a:solidFill>
                <a:schemeClr val="accent6"/>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769514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16245" r="11981" b="8817"/>
          <a:stretch/>
        </p:blipFill>
        <p:spPr>
          <a:xfrm>
            <a:off x="9227967" y="1075864"/>
            <a:ext cx="3240505" cy="5549817"/>
          </a:xfrm>
          <a:prstGeom prst="rect">
            <a:avLst/>
          </a:prstGeom>
        </p:spPr>
      </p:pic>
      <p:sp>
        <p:nvSpPr>
          <p:cNvPr id="2" name="Slide Number Placeholder 1"/>
          <p:cNvSpPr>
            <a:spLocks noGrp="1"/>
          </p:cNvSpPr>
          <p:nvPr>
            <p:ph type="sldNum" sz="quarter" idx="12"/>
          </p:nvPr>
        </p:nvSpPr>
        <p:spPr/>
        <p:txBody>
          <a:bodyPr/>
          <a:lstStyle/>
          <a:p>
            <a:fld id="{64881BA9-C173-4DE4-AF6E-6A89DD893A2D}" type="slidenum">
              <a:rPr lang="fr-FR" smtClean="0"/>
              <a:pPr/>
              <a:t>2</a:t>
            </a:fld>
            <a:endParaRPr lang="fr-FR" dirty="0"/>
          </a:p>
        </p:txBody>
      </p:sp>
      <p:sp>
        <p:nvSpPr>
          <p:cNvPr id="3" name="TextBox 2"/>
          <p:cNvSpPr txBox="1"/>
          <p:nvPr/>
        </p:nvSpPr>
        <p:spPr>
          <a:xfrm>
            <a:off x="3435096" y="680617"/>
            <a:ext cx="5321808"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Introduction</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8" name="TextBox 7"/>
          <p:cNvSpPr txBox="1"/>
          <p:nvPr/>
        </p:nvSpPr>
        <p:spPr>
          <a:xfrm>
            <a:off x="139626" y="4624676"/>
            <a:ext cx="4290534" cy="1477328"/>
          </a:xfrm>
          <a:prstGeom prst="rect">
            <a:avLst/>
          </a:prstGeom>
          <a:noFill/>
        </p:spPr>
        <p:txBody>
          <a:bodyPr wrap="none" rtlCol="0">
            <a:spAutoFit/>
          </a:bodyPr>
          <a:lstStyle/>
          <a:p>
            <a:r>
              <a:rPr lang="fr-FR" b="1" dirty="0" smtClean="0"/>
              <a:t>Les étapes à suivre : </a:t>
            </a:r>
          </a:p>
          <a:p>
            <a:r>
              <a:rPr lang="fr-FR" dirty="0"/>
              <a:t>	</a:t>
            </a:r>
            <a:r>
              <a:rPr lang="fr-FR" dirty="0" smtClean="0"/>
              <a:t>- Analyse de l’existant (DHIS2</a:t>
            </a:r>
            <a:r>
              <a:rPr lang="fr-FR" dirty="0" smtClean="0"/>
              <a:t>)</a:t>
            </a:r>
          </a:p>
          <a:p>
            <a:r>
              <a:rPr lang="fr-FR" dirty="0"/>
              <a:t>	</a:t>
            </a:r>
            <a:r>
              <a:rPr lang="fr-FR" dirty="0" smtClean="0"/>
              <a:t>- </a:t>
            </a:r>
            <a:r>
              <a:rPr lang="fr-FR" dirty="0"/>
              <a:t>Choix des outils et méthodes</a:t>
            </a:r>
            <a:endParaRPr lang="fr-FR" dirty="0" smtClean="0"/>
          </a:p>
          <a:p>
            <a:r>
              <a:rPr lang="fr-FR" dirty="0"/>
              <a:t>	</a:t>
            </a:r>
            <a:r>
              <a:rPr lang="fr-FR" dirty="0" smtClean="0"/>
              <a:t>- Modélisation de la solution</a:t>
            </a:r>
          </a:p>
          <a:p>
            <a:r>
              <a:rPr lang="fr-FR" dirty="0"/>
              <a:t>	</a:t>
            </a:r>
            <a:r>
              <a:rPr lang="fr-FR" dirty="0" smtClean="0"/>
              <a:t>- </a:t>
            </a:r>
            <a:r>
              <a:rPr lang="fr-FR" dirty="0"/>
              <a:t>Réalisation avec les outils choisis</a:t>
            </a:r>
          </a:p>
        </p:txBody>
      </p:sp>
      <p:sp>
        <p:nvSpPr>
          <p:cNvPr id="9" name="TextBox 8"/>
          <p:cNvSpPr txBox="1"/>
          <p:nvPr/>
        </p:nvSpPr>
        <p:spPr>
          <a:xfrm>
            <a:off x="204942" y="3242826"/>
            <a:ext cx="6776855" cy="1477328"/>
          </a:xfrm>
          <a:prstGeom prst="rect">
            <a:avLst/>
          </a:prstGeom>
          <a:noFill/>
        </p:spPr>
        <p:txBody>
          <a:bodyPr wrap="none" rtlCol="0">
            <a:spAutoFit/>
          </a:bodyPr>
          <a:lstStyle/>
          <a:p>
            <a:r>
              <a:rPr lang="fr-FR" b="1" dirty="0" smtClean="0"/>
              <a:t>Objetctifs spécifiques: </a:t>
            </a:r>
            <a:endParaRPr lang="fr-FR" b="1" dirty="0"/>
          </a:p>
          <a:p>
            <a:pPr lvl="0"/>
            <a:r>
              <a:rPr lang="fr-FR" b="1" dirty="0"/>
              <a:t>	</a:t>
            </a:r>
            <a:r>
              <a:rPr lang="fr-FR" b="1" dirty="0" smtClean="0"/>
              <a:t>- </a:t>
            </a:r>
            <a:r>
              <a:rPr lang="fr-FR" dirty="0"/>
              <a:t>Comprendre le fonctionnement des différents </a:t>
            </a:r>
            <a:r>
              <a:rPr lang="fr-FR" dirty="0" smtClean="0"/>
              <a:t>programmes</a:t>
            </a:r>
          </a:p>
          <a:p>
            <a:pPr lvl="0"/>
            <a:r>
              <a:rPr lang="fr-FR" dirty="0"/>
              <a:t>	</a:t>
            </a:r>
            <a:r>
              <a:rPr lang="fr-FR" dirty="0" smtClean="0"/>
              <a:t>- Identifier </a:t>
            </a:r>
            <a:r>
              <a:rPr lang="fr-FR" dirty="0"/>
              <a:t>les éléments (indicateurs) du tableau de </a:t>
            </a:r>
            <a:r>
              <a:rPr lang="fr-FR" dirty="0" smtClean="0"/>
              <a:t>bord</a:t>
            </a:r>
          </a:p>
          <a:p>
            <a:pPr lvl="0"/>
            <a:r>
              <a:rPr lang="fr-FR" dirty="0"/>
              <a:t>	</a:t>
            </a:r>
            <a:r>
              <a:rPr lang="fr-FR" dirty="0" smtClean="0"/>
              <a:t>- Réaliser </a:t>
            </a:r>
            <a:r>
              <a:rPr lang="fr-FR" dirty="0"/>
              <a:t>la plateforme web</a:t>
            </a:r>
          </a:p>
          <a:p>
            <a:endParaRPr lang="fr-FR" dirty="0" smtClean="0"/>
          </a:p>
        </p:txBody>
      </p:sp>
      <p:pic>
        <p:nvPicPr>
          <p:cNvPr id="5" name="Picture 4"/>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575469" y="3209024"/>
            <a:ext cx="2791327" cy="1550737"/>
          </a:xfrm>
          <a:prstGeom prst="rect">
            <a:avLst/>
          </a:prstGeom>
        </p:spPr>
      </p:pic>
      <p:sp>
        <p:nvSpPr>
          <p:cNvPr id="7" name="TextBox 6"/>
          <p:cNvSpPr txBox="1"/>
          <p:nvPr/>
        </p:nvSpPr>
        <p:spPr>
          <a:xfrm>
            <a:off x="204942" y="2171700"/>
            <a:ext cx="6829883" cy="923330"/>
          </a:xfrm>
          <a:prstGeom prst="rect">
            <a:avLst/>
          </a:prstGeom>
          <a:noFill/>
        </p:spPr>
        <p:txBody>
          <a:bodyPr wrap="none" rtlCol="0">
            <a:spAutoFit/>
          </a:bodyPr>
          <a:lstStyle/>
          <a:p>
            <a:r>
              <a:rPr lang="fr-FR" b="1" dirty="0" smtClean="0"/>
              <a:t>Contexte :</a:t>
            </a:r>
          </a:p>
          <a:p>
            <a:r>
              <a:rPr lang="fr-FR" dirty="0"/>
              <a:t>	</a:t>
            </a:r>
            <a:r>
              <a:rPr lang="fr-FR" dirty="0" smtClean="0"/>
              <a:t>- Informations groupées dans une platforme WEB (DHIS2)</a:t>
            </a:r>
          </a:p>
          <a:p>
            <a:r>
              <a:rPr lang="fr-FR" dirty="0" smtClean="0"/>
              <a:t>	- </a:t>
            </a:r>
            <a:r>
              <a:rPr lang="fr-FR" dirty="0"/>
              <a:t>Déficit de connaissances </a:t>
            </a:r>
            <a:r>
              <a:rPr lang="fr-FR" dirty="0" smtClean="0"/>
              <a:t>sanitaires à l’échelle internationale</a:t>
            </a:r>
            <a:endParaRPr lang="fr-FR" dirty="0"/>
          </a:p>
        </p:txBody>
      </p:sp>
    </p:spTree>
    <p:extLst>
      <p:ext uri="{BB962C8B-B14F-4D97-AF65-F5344CB8AC3E}">
        <p14:creationId xmlns:p14="http://schemas.microsoft.com/office/powerpoint/2010/main" val="2244154001"/>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9625" y="981075"/>
            <a:ext cx="10296525" cy="527948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Slide Number Placeholder 1"/>
          <p:cNvSpPr>
            <a:spLocks noGrp="1"/>
          </p:cNvSpPr>
          <p:nvPr>
            <p:ph type="sldNum" sz="quarter" idx="12"/>
          </p:nvPr>
        </p:nvSpPr>
        <p:spPr/>
        <p:txBody>
          <a:bodyPr/>
          <a:lstStyle/>
          <a:p>
            <a:fld id="{64881BA9-C173-4DE4-AF6E-6A89DD893A2D}" type="slidenum">
              <a:rPr lang="fr-FR" smtClean="0"/>
              <a:pPr/>
              <a:t>3</a:t>
            </a:fld>
            <a:endParaRPr lang="fr-FR" dirty="0"/>
          </a:p>
        </p:txBody>
      </p:sp>
      <p:sp>
        <p:nvSpPr>
          <p:cNvPr id="3" name="TextBox 2"/>
          <p:cNvSpPr txBox="1"/>
          <p:nvPr/>
        </p:nvSpPr>
        <p:spPr>
          <a:xfrm>
            <a:off x="2267795" y="7206"/>
            <a:ext cx="7656411"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Le plan de la présentation</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4" name="Pentagon 3"/>
          <p:cNvSpPr/>
          <p:nvPr/>
        </p:nvSpPr>
        <p:spPr>
          <a:xfrm>
            <a:off x="200025" y="102870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Ministère de la Santé Publique</a:t>
            </a:r>
            <a:endParaRPr lang="fr-FR" sz="2400" dirty="0"/>
          </a:p>
        </p:txBody>
      </p:sp>
      <p:sp>
        <p:nvSpPr>
          <p:cNvPr id="6" name="Pentagon 5"/>
          <p:cNvSpPr/>
          <p:nvPr/>
        </p:nvSpPr>
        <p:spPr>
          <a:xfrm>
            <a:off x="200025" y="1781175"/>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Planification du projet</a:t>
            </a:r>
            <a:endParaRPr lang="fr-FR" sz="2400" dirty="0"/>
          </a:p>
        </p:txBody>
      </p:sp>
      <p:sp>
        <p:nvSpPr>
          <p:cNvPr id="7" name="Pentagon 6"/>
          <p:cNvSpPr/>
          <p:nvPr/>
        </p:nvSpPr>
        <p:spPr>
          <a:xfrm>
            <a:off x="200025" y="253365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Analyse de </a:t>
            </a:r>
            <a:r>
              <a:rPr lang="fr-FR" sz="2400" dirty="0" smtClean="0"/>
              <a:t>l’existant</a:t>
            </a:r>
            <a:endParaRPr lang="fr-FR" sz="2400" dirty="0"/>
          </a:p>
        </p:txBody>
      </p:sp>
      <p:sp>
        <p:nvSpPr>
          <p:cNvPr id="8" name="Pentagon 7"/>
          <p:cNvSpPr/>
          <p:nvPr/>
        </p:nvSpPr>
        <p:spPr>
          <a:xfrm>
            <a:off x="200025" y="3293445"/>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Analyse de </a:t>
            </a:r>
            <a:r>
              <a:rPr lang="fr-FR" sz="2400" dirty="0" smtClean="0"/>
              <a:t>besoins</a:t>
            </a:r>
            <a:endParaRPr lang="fr-FR" sz="2400" dirty="0"/>
          </a:p>
        </p:txBody>
      </p:sp>
      <p:sp>
        <p:nvSpPr>
          <p:cNvPr id="9" name="Pentagon 8"/>
          <p:cNvSpPr/>
          <p:nvPr/>
        </p:nvSpPr>
        <p:spPr>
          <a:xfrm>
            <a:off x="200025" y="405324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Modélisation de cas d’utilisations</a:t>
            </a:r>
            <a:endParaRPr lang="fr-FR" sz="2400" dirty="0"/>
          </a:p>
        </p:txBody>
      </p:sp>
      <p:sp>
        <p:nvSpPr>
          <p:cNvPr id="10" name="Pentagon 9"/>
          <p:cNvSpPr/>
          <p:nvPr/>
        </p:nvSpPr>
        <p:spPr>
          <a:xfrm>
            <a:off x="200025" y="4813035"/>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Modélisation de la base de données</a:t>
            </a:r>
            <a:endParaRPr lang="fr-FR" sz="2400" dirty="0"/>
          </a:p>
        </p:txBody>
      </p:sp>
      <p:sp>
        <p:nvSpPr>
          <p:cNvPr id="11" name="Pentagon 10"/>
          <p:cNvSpPr/>
          <p:nvPr/>
        </p:nvSpPr>
        <p:spPr>
          <a:xfrm>
            <a:off x="200025" y="5572830"/>
            <a:ext cx="6591300" cy="647700"/>
          </a:xfrm>
          <a:prstGeom prst="homePlat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t>Réalisation de la plateforme</a:t>
            </a:r>
            <a:endParaRPr lang="fr-FR" sz="2400" dirty="0"/>
          </a:p>
        </p:txBody>
      </p:sp>
      <p:grpSp>
        <p:nvGrpSpPr>
          <p:cNvPr id="14" name="Group 13"/>
          <p:cNvGrpSpPr/>
          <p:nvPr/>
        </p:nvGrpSpPr>
        <p:grpSpPr>
          <a:xfrm>
            <a:off x="7827369" y="3734440"/>
            <a:ext cx="3284768" cy="2414021"/>
            <a:chOff x="7827369" y="3734440"/>
            <a:chExt cx="3284768" cy="2414021"/>
          </a:xfrm>
        </p:grpSpPr>
        <p:pic>
          <p:nvPicPr>
            <p:cNvPr id="12" name="Picture 11"/>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4841"/>
            <a:stretch/>
          </p:blipFill>
          <p:spPr>
            <a:xfrm flipH="1">
              <a:off x="7827369" y="3734440"/>
              <a:ext cx="3284768" cy="2414021"/>
            </a:xfrm>
            <a:prstGeom prst="rect">
              <a:avLst/>
            </a:prstGeom>
          </p:spPr>
        </p:pic>
        <p:sp>
          <p:nvSpPr>
            <p:cNvPr id="13" name="TextBox 12"/>
            <p:cNvSpPr txBox="1"/>
            <p:nvPr/>
          </p:nvSpPr>
          <p:spPr>
            <a:xfrm rot="20940863">
              <a:off x="8071478" y="4944567"/>
              <a:ext cx="2100127" cy="400110"/>
            </a:xfrm>
            <a:prstGeom prst="rect">
              <a:avLst/>
            </a:prstGeom>
            <a:noFill/>
          </p:spPr>
          <p:txBody>
            <a:bodyPr wrap="none" rtlCol="0">
              <a:spAutoFit/>
            </a:bodyPr>
            <a:lstStyle/>
            <a:p>
              <a:r>
                <a:rPr lang="fr-FR" sz="2000" b="1" cap="all" dirty="0" smtClean="0">
                  <a:solidFill>
                    <a:schemeClr val="bg1"/>
                  </a:solidFill>
                </a:rPr>
                <a:t>Démonstration</a:t>
              </a:r>
              <a:endParaRPr lang="fr-FR" sz="2000" b="1" cap="all" dirty="0">
                <a:solidFill>
                  <a:schemeClr val="bg1"/>
                </a:solidFill>
              </a:endParaRPr>
            </a:p>
          </p:txBody>
        </p:sp>
      </p:grpSp>
    </p:spTree>
    <p:extLst>
      <p:ext uri="{BB962C8B-B14F-4D97-AF65-F5344CB8AC3E}">
        <p14:creationId xmlns:p14="http://schemas.microsoft.com/office/powerpoint/2010/main" val="4020691626"/>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4</a:t>
            </a:fld>
            <a:endParaRPr lang="fr-FR" dirty="0"/>
          </a:p>
        </p:txBody>
      </p:sp>
      <p:sp>
        <p:nvSpPr>
          <p:cNvPr id="3" name="TextBox 2"/>
          <p:cNvSpPr txBox="1"/>
          <p:nvPr/>
        </p:nvSpPr>
        <p:spPr>
          <a:xfrm>
            <a:off x="1883705" y="7206"/>
            <a:ext cx="8424590" cy="1631216"/>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Ministère de la Santé </a:t>
            </a: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Publique</a:t>
            </a:r>
          </a:p>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Madagascar</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5" name="TextBox 4"/>
          <p:cNvSpPr txBox="1"/>
          <p:nvPr/>
        </p:nvSpPr>
        <p:spPr>
          <a:xfrm>
            <a:off x="1132114" y="4516642"/>
            <a:ext cx="6294800" cy="369332"/>
          </a:xfrm>
          <a:prstGeom prst="rect">
            <a:avLst/>
          </a:prstGeom>
          <a:noFill/>
        </p:spPr>
        <p:txBody>
          <a:bodyPr wrap="none" rtlCol="0">
            <a:spAutoFit/>
          </a:bodyPr>
          <a:lstStyle/>
          <a:p>
            <a:r>
              <a:rPr lang="fr-FR" dirty="0" smtClean="0"/>
              <a:t>Un établissement gouvernemental </a:t>
            </a:r>
            <a:r>
              <a:rPr lang="fr-FR" dirty="0"/>
              <a:t>relevant du pouvoir </a:t>
            </a:r>
            <a:r>
              <a:rPr lang="fr-FR" dirty="0" smtClean="0"/>
              <a:t>exécutif.</a:t>
            </a:r>
            <a:endParaRPr lang="fr-FR" dirty="0"/>
          </a:p>
        </p:txBody>
      </p:sp>
      <p:sp>
        <p:nvSpPr>
          <p:cNvPr id="9" name="TextBox 8"/>
          <p:cNvSpPr txBox="1"/>
          <p:nvPr/>
        </p:nvSpPr>
        <p:spPr>
          <a:xfrm>
            <a:off x="228599" y="4134513"/>
            <a:ext cx="2015360" cy="400110"/>
          </a:xfrm>
          <a:prstGeom prst="rect">
            <a:avLst/>
          </a:prstGeom>
          <a:noFill/>
        </p:spPr>
        <p:txBody>
          <a:bodyPr wrap="none" rtlCol="0">
            <a:spAutoFit/>
          </a:bodyPr>
          <a:lstStyle/>
          <a:p>
            <a:r>
              <a:rPr lang="fr-FR" sz="2000" b="1" dirty="0" smtClean="0">
                <a:ln w="0"/>
                <a:solidFill>
                  <a:srgbClr val="00B050"/>
                </a:solidFill>
                <a:effectLst>
                  <a:outerShdw blurRad="38100" dist="25400" dir="5400000" algn="ctr" rotWithShape="0">
                    <a:srgbClr val="6E747A">
                      <a:alpha val="43000"/>
                    </a:srgbClr>
                  </a:outerShdw>
                </a:effectLst>
              </a:rPr>
              <a:t>Forme juridique :</a:t>
            </a:r>
            <a:endParaRPr lang="fr-FR" sz="2000" b="1" dirty="0">
              <a:ln w="0"/>
              <a:solidFill>
                <a:srgbClr val="00B050"/>
              </a:solidFill>
              <a:effectLst>
                <a:outerShdw blurRad="38100" dist="25400" dir="5400000" algn="ctr" rotWithShape="0">
                  <a:srgbClr val="6E747A">
                    <a:alpha val="43000"/>
                  </a:srgbClr>
                </a:outerShdw>
              </a:effectLst>
            </a:endParaRPr>
          </a:p>
        </p:txBody>
      </p:sp>
      <p:sp>
        <p:nvSpPr>
          <p:cNvPr id="10" name="TextBox 9"/>
          <p:cNvSpPr txBox="1"/>
          <p:nvPr/>
        </p:nvSpPr>
        <p:spPr>
          <a:xfrm>
            <a:off x="1132114" y="5486819"/>
            <a:ext cx="9714647" cy="646331"/>
          </a:xfrm>
          <a:prstGeom prst="rect">
            <a:avLst/>
          </a:prstGeom>
          <a:noFill/>
        </p:spPr>
        <p:txBody>
          <a:bodyPr wrap="none" rtlCol="0">
            <a:spAutoFit/>
          </a:bodyPr>
          <a:lstStyle/>
          <a:p>
            <a:r>
              <a:rPr lang="fr-FR" dirty="0" smtClean="0"/>
              <a:t>Intervient aux besoins sanitaires de la population de Madagascar et stocke la majorité les informations</a:t>
            </a:r>
          </a:p>
          <a:p>
            <a:r>
              <a:rPr lang="fr-FR" dirty="0" smtClean="0"/>
              <a:t>Médicales de ce dernier.</a:t>
            </a:r>
            <a:endParaRPr lang="fr-FR" dirty="0"/>
          </a:p>
        </p:txBody>
      </p:sp>
      <p:sp>
        <p:nvSpPr>
          <p:cNvPr id="11" name="TextBox 10"/>
          <p:cNvSpPr txBox="1"/>
          <p:nvPr/>
        </p:nvSpPr>
        <p:spPr>
          <a:xfrm>
            <a:off x="228599" y="5141266"/>
            <a:ext cx="2238177" cy="400110"/>
          </a:xfrm>
          <a:prstGeom prst="rect">
            <a:avLst/>
          </a:prstGeom>
          <a:noFill/>
        </p:spPr>
        <p:txBody>
          <a:bodyPr wrap="none" rtlCol="0">
            <a:spAutoFit/>
          </a:bodyPr>
          <a:lstStyle/>
          <a:p>
            <a:r>
              <a:rPr lang="fr-FR" sz="2000" b="1" dirty="0" smtClean="0">
                <a:ln w="0"/>
                <a:solidFill>
                  <a:srgbClr val="00B050"/>
                </a:solidFill>
                <a:effectLst>
                  <a:outerShdw blurRad="38100" dist="25400" dir="5400000" algn="ctr" rotWithShape="0">
                    <a:srgbClr val="6E747A">
                      <a:alpha val="43000"/>
                    </a:srgbClr>
                  </a:outerShdw>
                </a:effectLst>
              </a:rPr>
              <a:t>Principale Activité :</a:t>
            </a:r>
            <a:endParaRPr lang="fr-FR" sz="2000" b="1" dirty="0">
              <a:ln w="0"/>
              <a:solidFill>
                <a:srgbClr val="00B050"/>
              </a:solidFill>
              <a:effectLst>
                <a:outerShdw blurRad="38100" dist="25400" dir="5400000" algn="ctr" rotWithShape="0">
                  <a:srgbClr val="6E747A">
                    <a:alpha val="43000"/>
                  </a:srgbClr>
                </a:outerShdw>
              </a:effectLst>
            </a:endParaRPr>
          </a:p>
        </p:txBody>
      </p:sp>
      <p:sp>
        <p:nvSpPr>
          <p:cNvPr id="12" name="TextBox 11"/>
          <p:cNvSpPr txBox="1"/>
          <p:nvPr/>
        </p:nvSpPr>
        <p:spPr>
          <a:xfrm>
            <a:off x="445098" y="2831122"/>
            <a:ext cx="7636321" cy="369332"/>
          </a:xfrm>
          <a:prstGeom prst="rect">
            <a:avLst/>
          </a:prstGeom>
          <a:noFill/>
        </p:spPr>
        <p:txBody>
          <a:bodyPr wrap="none" rtlCol="0">
            <a:spAutoFit/>
          </a:bodyPr>
          <a:lstStyle/>
          <a:p>
            <a:r>
              <a:rPr lang="fr-FR" b="1" dirty="0">
                <a:solidFill>
                  <a:srgbClr val="00B050"/>
                </a:solidFill>
              </a:rPr>
              <a:t>D</a:t>
            </a:r>
            <a:r>
              <a:rPr lang="fr-FR" b="1" dirty="0"/>
              <a:t>irection des </a:t>
            </a:r>
            <a:r>
              <a:rPr lang="fr-FR" b="1" dirty="0">
                <a:solidFill>
                  <a:srgbClr val="00B050"/>
                </a:solidFill>
              </a:rPr>
              <a:t>E</a:t>
            </a:r>
            <a:r>
              <a:rPr lang="fr-FR" b="1" dirty="0"/>
              <a:t>tudes, de la </a:t>
            </a:r>
            <a:r>
              <a:rPr lang="fr-FR" b="1" dirty="0">
                <a:solidFill>
                  <a:srgbClr val="00B050"/>
                </a:solidFill>
              </a:rPr>
              <a:t>P</a:t>
            </a:r>
            <a:r>
              <a:rPr lang="fr-FR" b="1" dirty="0"/>
              <a:t>lanification et du</a:t>
            </a:r>
            <a:r>
              <a:rPr lang="fr-FR" b="1" dirty="0">
                <a:solidFill>
                  <a:srgbClr val="00B050"/>
                </a:solidFill>
              </a:rPr>
              <a:t> S</a:t>
            </a:r>
            <a:r>
              <a:rPr lang="fr-FR" b="1" dirty="0"/>
              <a:t>ystème d’</a:t>
            </a:r>
            <a:r>
              <a:rPr lang="fr-FR" b="1" dirty="0">
                <a:solidFill>
                  <a:srgbClr val="00B050"/>
                </a:solidFill>
              </a:rPr>
              <a:t>I</a:t>
            </a:r>
            <a:r>
              <a:rPr lang="fr-FR" b="1" dirty="0"/>
              <a:t>nformation ou </a:t>
            </a:r>
            <a:r>
              <a:rPr lang="fr-FR" b="1" dirty="0">
                <a:solidFill>
                  <a:srgbClr val="00B050"/>
                </a:solidFill>
              </a:rPr>
              <a:t>DEPSI</a:t>
            </a:r>
          </a:p>
        </p:txBody>
      </p:sp>
      <p:sp>
        <p:nvSpPr>
          <p:cNvPr id="13" name="TextBox 12"/>
          <p:cNvSpPr txBox="1"/>
          <p:nvPr/>
        </p:nvSpPr>
        <p:spPr>
          <a:xfrm>
            <a:off x="445098" y="3449404"/>
            <a:ext cx="11481541" cy="369332"/>
          </a:xfrm>
          <a:prstGeom prst="rect">
            <a:avLst/>
          </a:prstGeom>
          <a:noFill/>
        </p:spPr>
        <p:txBody>
          <a:bodyPr wrap="none" rtlCol="0">
            <a:spAutoFit/>
          </a:bodyPr>
          <a:lstStyle/>
          <a:p>
            <a:r>
              <a:rPr lang="fr-FR" b="1" dirty="0">
                <a:solidFill>
                  <a:srgbClr val="00B050"/>
                </a:solidFill>
              </a:rPr>
              <a:t>S</a:t>
            </a:r>
            <a:r>
              <a:rPr lang="fr-FR" b="1" dirty="0"/>
              <a:t>ervice de l’</a:t>
            </a:r>
            <a:r>
              <a:rPr lang="fr-FR" b="1" dirty="0">
                <a:solidFill>
                  <a:srgbClr val="00B050"/>
                </a:solidFill>
              </a:rPr>
              <a:t>E</a:t>
            </a:r>
            <a:r>
              <a:rPr lang="fr-FR" b="1" dirty="0"/>
              <a:t>xploitation, de la </a:t>
            </a:r>
            <a:r>
              <a:rPr lang="fr-FR" b="1" dirty="0">
                <a:solidFill>
                  <a:srgbClr val="00B050"/>
                </a:solidFill>
              </a:rPr>
              <a:t>M</a:t>
            </a:r>
            <a:r>
              <a:rPr lang="fr-FR" b="1" dirty="0"/>
              <a:t>aintenance </a:t>
            </a:r>
            <a:r>
              <a:rPr lang="fr-FR" b="1" dirty="0">
                <a:solidFill>
                  <a:srgbClr val="00B050"/>
                </a:solidFill>
              </a:rPr>
              <a:t>I</a:t>
            </a:r>
            <a:r>
              <a:rPr lang="fr-FR" b="1" dirty="0"/>
              <a:t>nformatique et du </a:t>
            </a:r>
            <a:r>
              <a:rPr lang="fr-FR" b="1" dirty="0">
                <a:solidFill>
                  <a:srgbClr val="00B050"/>
                </a:solidFill>
              </a:rPr>
              <a:t>D</a:t>
            </a:r>
            <a:r>
              <a:rPr lang="fr-FR" b="1" dirty="0"/>
              <a:t>éveloppement du </a:t>
            </a:r>
            <a:r>
              <a:rPr lang="fr-FR" b="1" dirty="0" smtClean="0">
                <a:solidFill>
                  <a:srgbClr val="00B050"/>
                </a:solidFill>
              </a:rPr>
              <a:t>S</a:t>
            </a:r>
            <a:r>
              <a:rPr lang="fr-FR" b="1" dirty="0" smtClean="0"/>
              <a:t>ystème d’</a:t>
            </a:r>
            <a:r>
              <a:rPr lang="fr-FR" b="1" dirty="0" smtClean="0">
                <a:solidFill>
                  <a:schemeClr val="accent6"/>
                </a:solidFill>
              </a:rPr>
              <a:t>I</a:t>
            </a:r>
            <a:r>
              <a:rPr lang="fr-FR" b="1" dirty="0" smtClean="0"/>
              <a:t>nformation ou </a:t>
            </a:r>
            <a:r>
              <a:rPr lang="fr-FR" b="1" dirty="0" smtClean="0">
                <a:solidFill>
                  <a:srgbClr val="00B050"/>
                </a:solidFill>
              </a:rPr>
              <a:t>SEMIDSI</a:t>
            </a:r>
            <a:endParaRPr lang="fr-FR" b="1" dirty="0">
              <a:solidFill>
                <a:srgbClr val="00B050"/>
              </a:solidFill>
            </a:endParaRPr>
          </a:p>
        </p:txBody>
      </p:sp>
      <p:sp>
        <p:nvSpPr>
          <p:cNvPr id="4" name="TextBox 3"/>
          <p:cNvSpPr txBox="1"/>
          <p:nvPr/>
        </p:nvSpPr>
        <p:spPr>
          <a:xfrm>
            <a:off x="853440" y="2206752"/>
            <a:ext cx="7579254" cy="369332"/>
          </a:xfrm>
          <a:prstGeom prst="rect">
            <a:avLst/>
          </a:prstGeom>
          <a:noFill/>
        </p:spPr>
        <p:txBody>
          <a:bodyPr wrap="none" rtlCol="0">
            <a:spAutoFit/>
          </a:bodyPr>
          <a:lstStyle/>
          <a:p>
            <a:r>
              <a:rPr lang="fr-FR" dirty="0"/>
              <a:t>entité </a:t>
            </a:r>
            <a:r>
              <a:rPr lang="fr-FR" dirty="0" smtClean="0"/>
              <a:t>gouvernementale -</a:t>
            </a:r>
            <a:r>
              <a:rPr lang="en-US" dirty="0" smtClean="0"/>
              <a:t>&gt;</a:t>
            </a:r>
            <a:r>
              <a:rPr lang="fr-FR" dirty="0" smtClean="0"/>
              <a:t> gestion + réglementation (santé au niveau national)</a:t>
            </a:r>
            <a:endParaRPr lang="fr-FR" dirty="0"/>
          </a:p>
        </p:txBody>
      </p:sp>
      <p:sp>
        <p:nvSpPr>
          <p:cNvPr id="14" name="TextBox 13"/>
          <p:cNvSpPr txBox="1"/>
          <p:nvPr/>
        </p:nvSpPr>
        <p:spPr>
          <a:xfrm>
            <a:off x="1034443" y="3085985"/>
            <a:ext cx="4792851" cy="369332"/>
          </a:xfrm>
          <a:prstGeom prst="rect">
            <a:avLst/>
          </a:prstGeom>
          <a:noFill/>
        </p:spPr>
        <p:txBody>
          <a:bodyPr wrap="none" rtlCol="0">
            <a:spAutoFit/>
          </a:bodyPr>
          <a:lstStyle/>
          <a:p>
            <a:r>
              <a:rPr lang="fr-FR" dirty="0" smtClean="0"/>
              <a:t>Directeur Dr. Fidelis Adolphe </a:t>
            </a:r>
            <a:r>
              <a:rPr lang="fr-FR" dirty="0"/>
              <a:t>ANDRIAMIZARASOA</a:t>
            </a:r>
          </a:p>
        </p:txBody>
      </p:sp>
      <p:sp>
        <p:nvSpPr>
          <p:cNvPr id="15" name="TextBox 14"/>
          <p:cNvSpPr txBox="1"/>
          <p:nvPr/>
        </p:nvSpPr>
        <p:spPr>
          <a:xfrm>
            <a:off x="1034443" y="3704267"/>
            <a:ext cx="2349105" cy="369332"/>
          </a:xfrm>
          <a:prstGeom prst="rect">
            <a:avLst/>
          </a:prstGeom>
          <a:noFill/>
        </p:spPr>
        <p:txBody>
          <a:bodyPr wrap="none" rtlCol="0">
            <a:spAutoFit/>
          </a:bodyPr>
          <a:lstStyle/>
          <a:p>
            <a:r>
              <a:rPr lang="fr-FR" dirty="0" smtClean="0"/>
              <a:t>Chef Dr. ARISON Daniel</a:t>
            </a:r>
            <a:endParaRPr lang="fr-FR" dirty="0"/>
          </a:p>
        </p:txBody>
      </p:sp>
    </p:spTree>
    <p:extLst>
      <p:ext uri="{BB962C8B-B14F-4D97-AF65-F5344CB8AC3E}">
        <p14:creationId xmlns:p14="http://schemas.microsoft.com/office/powerpoint/2010/main" val="3332978131"/>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5</a:t>
            </a:fld>
            <a:endParaRPr lang="fr-FR" dirty="0"/>
          </a:p>
        </p:txBody>
      </p:sp>
      <p:sp>
        <p:nvSpPr>
          <p:cNvPr id="12" name="TextBox 11"/>
          <p:cNvSpPr txBox="1"/>
          <p:nvPr/>
        </p:nvSpPr>
        <p:spPr>
          <a:xfrm>
            <a:off x="1950643" y="7206"/>
            <a:ext cx="8290715"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Organigramme de MSANP </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pic>
        <p:nvPicPr>
          <p:cNvPr id="14" name="Picture 13"/>
          <p:cNvPicPr>
            <a:picLocks noChangeAspect="1"/>
          </p:cNvPicPr>
          <p:nvPr/>
        </p:nvPicPr>
        <p:blipFill>
          <a:blip r:embed="rId2"/>
          <a:stretch>
            <a:fillRect/>
          </a:stretch>
        </p:blipFill>
        <p:spPr>
          <a:xfrm>
            <a:off x="304800" y="1234105"/>
            <a:ext cx="11004884" cy="5209013"/>
          </a:xfrm>
          <a:prstGeom prst="rect">
            <a:avLst/>
          </a:prstGeom>
        </p:spPr>
      </p:pic>
    </p:spTree>
    <p:extLst>
      <p:ext uri="{BB962C8B-B14F-4D97-AF65-F5344CB8AC3E}">
        <p14:creationId xmlns:p14="http://schemas.microsoft.com/office/powerpoint/2010/main" val="2116464465"/>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6</a:t>
            </a:fld>
            <a:endParaRPr lang="fr-FR" dirty="0"/>
          </a:p>
        </p:txBody>
      </p:sp>
      <p:sp>
        <p:nvSpPr>
          <p:cNvPr id="5" name="TextBox 4"/>
          <p:cNvSpPr txBox="1"/>
          <p:nvPr/>
        </p:nvSpPr>
        <p:spPr>
          <a:xfrm>
            <a:off x="406282" y="0"/>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Planification</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bwMode="auto">
          <a:xfrm>
            <a:off x="277586" y="2268817"/>
            <a:ext cx="11332029" cy="3597650"/>
          </a:xfrm>
          <a:prstGeom prst="rect">
            <a:avLst/>
          </a:prstGeom>
          <a:noFill/>
          <a:ln>
            <a:noFill/>
          </a:ln>
        </p:spPr>
      </p:pic>
      <p:sp>
        <p:nvSpPr>
          <p:cNvPr id="6" name="TextBox 5"/>
          <p:cNvSpPr txBox="1"/>
          <p:nvPr/>
        </p:nvSpPr>
        <p:spPr>
          <a:xfrm>
            <a:off x="422325" y="1169951"/>
            <a:ext cx="2304862" cy="646331"/>
          </a:xfrm>
          <a:prstGeom prst="rect">
            <a:avLst/>
          </a:prstGeom>
          <a:noFill/>
        </p:spPr>
        <p:txBody>
          <a:bodyPr wrap="none" rtlCol="0">
            <a:spAutoFit/>
          </a:bodyPr>
          <a:lstStyle/>
          <a:p>
            <a:r>
              <a:rPr lang="fr-FR" b="1" dirty="0" smtClean="0"/>
              <a:t>Application :</a:t>
            </a:r>
          </a:p>
          <a:p>
            <a:r>
              <a:rPr lang="fr-FR" dirty="0" smtClean="0"/>
              <a:t>	Online Gantt</a:t>
            </a:r>
            <a:endParaRPr lang="fr-FR" dirty="0"/>
          </a:p>
        </p:txBody>
      </p:sp>
    </p:spTree>
    <p:extLst>
      <p:ext uri="{BB962C8B-B14F-4D97-AF65-F5344CB8AC3E}">
        <p14:creationId xmlns:p14="http://schemas.microsoft.com/office/powerpoint/2010/main" val="3631800370"/>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7</a:t>
            </a:fld>
            <a:endParaRPr lang="fr-FR" dirty="0"/>
          </a:p>
        </p:txBody>
      </p:sp>
      <p:sp>
        <p:nvSpPr>
          <p:cNvPr id="4" name="TextBox 3"/>
          <p:cNvSpPr txBox="1"/>
          <p:nvPr/>
        </p:nvSpPr>
        <p:spPr>
          <a:xfrm>
            <a:off x="1149916" y="7206"/>
            <a:ext cx="9892169"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Analyse de </a:t>
            </a: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l’existant</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cxnSp>
        <p:nvCxnSpPr>
          <p:cNvPr id="6" name="Straight Connector 5"/>
          <p:cNvCxnSpPr/>
          <p:nvPr/>
        </p:nvCxnSpPr>
        <p:spPr>
          <a:xfrm flipH="1">
            <a:off x="1212910" y="990900"/>
            <a:ext cx="16043" cy="5756701"/>
          </a:xfrm>
          <a:prstGeom prst="line">
            <a:avLst/>
          </a:prstGeom>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5465625" y="868980"/>
            <a:ext cx="1343638" cy="646331"/>
          </a:xfrm>
          <a:prstGeom prst="rect">
            <a:avLst/>
          </a:prstGeom>
          <a:noFill/>
        </p:spPr>
        <p:txBody>
          <a:bodyPr wrap="none" rtlCol="0">
            <a:spAutoFit/>
          </a:bodyPr>
          <a:lstStyle/>
          <a:p>
            <a:r>
              <a:rPr lang="fr-FR" sz="3600" b="1" dirty="0" smtClean="0">
                <a:solidFill>
                  <a:srgbClr val="00B050"/>
                </a:solidFill>
              </a:rPr>
              <a:t>DHIS2</a:t>
            </a:r>
            <a:endParaRPr lang="fr-FR" sz="3600" b="1" dirty="0">
              <a:solidFill>
                <a:srgbClr val="00B050"/>
              </a:solidFill>
            </a:endParaRPr>
          </a:p>
        </p:txBody>
      </p:sp>
      <p:pic>
        <p:nvPicPr>
          <p:cNvPr id="12" name="Picture 1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13999" y="1465455"/>
            <a:ext cx="2017764" cy="613242"/>
          </a:xfrm>
          <a:prstGeom prst="rect">
            <a:avLst/>
          </a:prstGeom>
        </p:spPr>
      </p:pic>
      <p:grpSp>
        <p:nvGrpSpPr>
          <p:cNvPr id="21" name="Group 20"/>
          <p:cNvGrpSpPr/>
          <p:nvPr/>
        </p:nvGrpSpPr>
        <p:grpSpPr>
          <a:xfrm>
            <a:off x="2139859" y="3222166"/>
            <a:ext cx="3799775" cy="3508438"/>
            <a:chOff x="6163219" y="2115261"/>
            <a:chExt cx="3799775" cy="3508438"/>
          </a:xfrm>
        </p:grpSpPr>
        <p:sp>
          <p:nvSpPr>
            <p:cNvPr id="19" name="TextBox 18"/>
            <p:cNvSpPr txBox="1"/>
            <p:nvPr/>
          </p:nvSpPr>
          <p:spPr>
            <a:xfrm>
              <a:off x="6163219" y="2115261"/>
              <a:ext cx="3367589" cy="2062103"/>
            </a:xfrm>
            <a:prstGeom prst="rect">
              <a:avLst/>
            </a:prstGeom>
            <a:noFill/>
          </p:spPr>
          <p:txBody>
            <a:bodyPr wrap="none" rtlCol="0">
              <a:spAutoFit/>
            </a:bodyPr>
            <a:lstStyle/>
            <a:p>
              <a:r>
                <a:rPr lang="fr-FR" sz="2000" b="1" dirty="0" smtClean="0"/>
                <a:t>Forces :</a:t>
              </a:r>
            </a:p>
            <a:p>
              <a:r>
                <a:rPr lang="fr-FR" dirty="0" smtClean="0"/>
                <a:t>	Open </a:t>
              </a:r>
              <a:r>
                <a:rPr lang="fr-FR" dirty="0"/>
                <a:t>Source </a:t>
              </a:r>
            </a:p>
            <a:p>
              <a:r>
                <a:rPr lang="fr-FR" dirty="0" smtClean="0"/>
                <a:t>	Personnalisable </a:t>
              </a:r>
              <a:endParaRPr lang="fr-FR" dirty="0"/>
            </a:p>
            <a:p>
              <a:r>
                <a:rPr lang="fr-FR" dirty="0" smtClean="0"/>
                <a:t>	Collecte </a:t>
              </a:r>
              <a:r>
                <a:rPr lang="fr-FR" dirty="0"/>
                <a:t>de Données </a:t>
              </a:r>
            </a:p>
            <a:p>
              <a:r>
                <a:rPr lang="fr-FR" dirty="0" smtClean="0"/>
                <a:t>	Analyse </a:t>
              </a:r>
              <a:r>
                <a:rPr lang="fr-FR" dirty="0"/>
                <a:t>et Visualisation </a:t>
              </a:r>
            </a:p>
            <a:p>
              <a:r>
                <a:rPr lang="fr-FR" dirty="0" smtClean="0"/>
                <a:t>	Interopérabilité</a:t>
              </a:r>
              <a:endParaRPr lang="fr-FR" dirty="0"/>
            </a:p>
            <a:p>
              <a:r>
                <a:rPr lang="fr-FR" dirty="0" smtClean="0"/>
                <a:t>	Communauté </a:t>
              </a:r>
              <a:r>
                <a:rPr lang="fr-FR" dirty="0"/>
                <a:t>Active </a:t>
              </a:r>
            </a:p>
          </p:txBody>
        </p:sp>
        <p:sp>
          <p:nvSpPr>
            <p:cNvPr id="20" name="TextBox 19"/>
            <p:cNvSpPr txBox="1"/>
            <p:nvPr/>
          </p:nvSpPr>
          <p:spPr>
            <a:xfrm>
              <a:off x="6237359" y="4392593"/>
              <a:ext cx="3725635" cy="1231106"/>
            </a:xfrm>
            <a:prstGeom prst="rect">
              <a:avLst/>
            </a:prstGeom>
            <a:noFill/>
          </p:spPr>
          <p:txBody>
            <a:bodyPr wrap="none" rtlCol="0">
              <a:spAutoFit/>
            </a:bodyPr>
            <a:lstStyle/>
            <a:p>
              <a:r>
                <a:rPr lang="fr-FR" sz="2000" b="1" dirty="0" smtClean="0"/>
                <a:t>Faiblesses :</a:t>
              </a:r>
            </a:p>
            <a:p>
              <a:r>
                <a:rPr lang="fr-FR" dirty="0" smtClean="0"/>
                <a:t>	</a:t>
              </a:r>
              <a:r>
                <a:rPr lang="fr-FR" dirty="0"/>
                <a:t>Courbe d'Apprentissage </a:t>
              </a:r>
            </a:p>
            <a:p>
              <a:r>
                <a:rPr lang="fr-FR" dirty="0" smtClean="0"/>
                <a:t>	Personnalisation </a:t>
              </a:r>
              <a:r>
                <a:rPr lang="fr-FR" dirty="0"/>
                <a:t>Exigeante </a:t>
              </a:r>
            </a:p>
            <a:p>
              <a:r>
                <a:rPr lang="fr-FR" dirty="0" smtClean="0"/>
                <a:t>	Performance</a:t>
              </a:r>
              <a:endParaRPr lang="fr-FR" dirty="0"/>
            </a:p>
          </p:txBody>
        </p:sp>
      </p:grpSp>
      <p:sp>
        <p:nvSpPr>
          <p:cNvPr id="22" name="TextBox 21"/>
          <p:cNvSpPr txBox="1"/>
          <p:nvPr/>
        </p:nvSpPr>
        <p:spPr>
          <a:xfrm>
            <a:off x="2213999" y="2210703"/>
            <a:ext cx="5723298" cy="646331"/>
          </a:xfrm>
          <a:prstGeom prst="rect">
            <a:avLst/>
          </a:prstGeom>
          <a:noFill/>
        </p:spPr>
        <p:txBody>
          <a:bodyPr wrap="none" rtlCol="0">
            <a:spAutoFit/>
          </a:bodyPr>
          <a:lstStyle/>
          <a:p>
            <a:r>
              <a:rPr lang="fr-FR" dirty="0" smtClean="0"/>
              <a:t>- Créé par l’Université </a:t>
            </a:r>
            <a:r>
              <a:rPr lang="fr-FR" dirty="0"/>
              <a:t>d’Oslo (Norvège) en </a:t>
            </a:r>
            <a:r>
              <a:rPr lang="fr-FR" dirty="0" smtClean="0"/>
              <a:t>1994</a:t>
            </a:r>
          </a:p>
          <a:p>
            <a:r>
              <a:rPr lang="fr-FR" dirty="0" smtClean="0"/>
              <a:t>- Développé par Health </a:t>
            </a:r>
            <a:r>
              <a:rPr lang="fr-FR" dirty="0"/>
              <a:t>Information System </a:t>
            </a:r>
            <a:r>
              <a:rPr lang="fr-FR" dirty="0" smtClean="0"/>
              <a:t>Program </a:t>
            </a:r>
            <a:r>
              <a:rPr lang="fr-FR" dirty="0"/>
              <a:t>(</a:t>
            </a:r>
            <a:r>
              <a:rPr lang="fr-FR" b="1" dirty="0"/>
              <a:t>HISP</a:t>
            </a:r>
            <a:r>
              <a:rPr lang="fr-FR" dirty="0"/>
              <a:t>)</a:t>
            </a:r>
          </a:p>
        </p:txBody>
      </p:sp>
    </p:spTree>
    <p:extLst>
      <p:ext uri="{BB962C8B-B14F-4D97-AF65-F5344CB8AC3E}">
        <p14:creationId xmlns:p14="http://schemas.microsoft.com/office/powerpoint/2010/main" val="548330152"/>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8</a:t>
            </a:fld>
            <a:endParaRPr lang="fr-FR" dirty="0"/>
          </a:p>
        </p:txBody>
      </p:sp>
      <p:sp>
        <p:nvSpPr>
          <p:cNvPr id="3" name="TextBox 2"/>
          <p:cNvSpPr txBox="1"/>
          <p:nvPr/>
        </p:nvSpPr>
        <p:spPr>
          <a:xfrm>
            <a:off x="1149916" y="7206"/>
            <a:ext cx="9892169" cy="861774"/>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50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DHIS2</a:t>
            </a:r>
            <a:endParaRPr lang="fr-FR" sz="50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4" name="TextBox 3"/>
          <p:cNvSpPr txBox="1"/>
          <p:nvPr/>
        </p:nvSpPr>
        <p:spPr>
          <a:xfrm>
            <a:off x="182880" y="868980"/>
            <a:ext cx="2583271" cy="523220"/>
          </a:xfrm>
          <a:prstGeom prst="rect">
            <a:avLst/>
          </a:prstGeom>
          <a:noFill/>
        </p:spPr>
        <p:txBody>
          <a:bodyPr wrap="none" rtlCol="0">
            <a:spAutoFit/>
          </a:bodyPr>
          <a:lstStyle/>
          <a:p>
            <a:r>
              <a:rPr lang="fr-FR" sz="2800" b="1" dirty="0" smtClean="0">
                <a:solidFill>
                  <a:schemeClr val="accent6"/>
                </a:solidFill>
              </a:rPr>
              <a:t>Tableau de bord</a:t>
            </a:r>
            <a:endParaRPr lang="fr-FR" sz="2800" b="1" dirty="0">
              <a:solidFill>
                <a:schemeClr val="accent6"/>
              </a:solidFill>
            </a:endParaRPr>
          </a:p>
        </p:txBody>
      </p:sp>
      <p:pic>
        <p:nvPicPr>
          <p:cNvPr id="8" name="Picture 7"/>
          <p:cNvPicPr>
            <a:picLocks noChangeAspect="1"/>
          </p:cNvPicPr>
          <p:nvPr/>
        </p:nvPicPr>
        <p:blipFill>
          <a:blip r:embed="rId3"/>
          <a:stretch>
            <a:fillRect/>
          </a:stretch>
        </p:blipFill>
        <p:spPr>
          <a:xfrm>
            <a:off x="788288" y="3879599"/>
            <a:ext cx="2708154" cy="1207433"/>
          </a:xfrm>
          <a:prstGeom prst="rect">
            <a:avLst/>
          </a:prstGeom>
        </p:spPr>
      </p:pic>
      <p:pic>
        <p:nvPicPr>
          <p:cNvPr id="9" name="Picture 8"/>
          <p:cNvPicPr/>
          <p:nvPr/>
        </p:nvPicPr>
        <p:blipFill>
          <a:blip r:embed="rId4"/>
          <a:stretch>
            <a:fillRect/>
          </a:stretch>
        </p:blipFill>
        <p:spPr>
          <a:xfrm>
            <a:off x="761812" y="1985823"/>
            <a:ext cx="2845851" cy="1476567"/>
          </a:xfrm>
          <a:prstGeom prst="rect">
            <a:avLst/>
          </a:prstGeom>
        </p:spPr>
      </p:pic>
      <p:pic>
        <p:nvPicPr>
          <p:cNvPr id="10" name="Picture 9" descr="C:\Users\kennk\OneDrive\Images\Captures d’écran\Capture d'écran 2023-11-09 100507.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956" y="5398239"/>
            <a:ext cx="2705486" cy="1392705"/>
          </a:xfrm>
          <a:prstGeom prst="rect">
            <a:avLst/>
          </a:prstGeom>
          <a:noFill/>
          <a:ln>
            <a:noFill/>
          </a:ln>
        </p:spPr>
      </p:pic>
      <p:sp>
        <p:nvSpPr>
          <p:cNvPr id="12" name="TextBox 11"/>
          <p:cNvSpPr txBox="1"/>
          <p:nvPr/>
        </p:nvSpPr>
        <p:spPr>
          <a:xfrm>
            <a:off x="436827" y="3555076"/>
            <a:ext cx="2098780" cy="369332"/>
          </a:xfrm>
          <a:prstGeom prst="rect">
            <a:avLst/>
          </a:prstGeom>
          <a:noFill/>
        </p:spPr>
        <p:txBody>
          <a:bodyPr wrap="none" rtlCol="0">
            <a:spAutoFit/>
          </a:bodyPr>
          <a:lstStyle/>
          <a:p>
            <a:r>
              <a:rPr lang="fr-FR" b="1" dirty="0" smtClean="0"/>
              <a:t>Carte Géographique</a:t>
            </a:r>
            <a:endParaRPr lang="fr-FR" b="1" dirty="0"/>
          </a:p>
        </p:txBody>
      </p:sp>
      <p:sp>
        <p:nvSpPr>
          <p:cNvPr id="13" name="TextBox 12"/>
          <p:cNvSpPr txBox="1"/>
          <p:nvPr/>
        </p:nvSpPr>
        <p:spPr>
          <a:xfrm>
            <a:off x="436827" y="5087032"/>
            <a:ext cx="1187889" cy="369332"/>
          </a:xfrm>
          <a:prstGeom prst="rect">
            <a:avLst/>
          </a:prstGeom>
          <a:noFill/>
        </p:spPr>
        <p:txBody>
          <a:bodyPr wrap="none" rtlCol="0">
            <a:spAutoFit/>
          </a:bodyPr>
          <a:lstStyle/>
          <a:p>
            <a:r>
              <a:rPr lang="fr-FR" b="1" dirty="0" smtClean="0"/>
              <a:t>Graphique</a:t>
            </a:r>
            <a:endParaRPr lang="fr-FR" b="1" dirty="0"/>
          </a:p>
        </p:txBody>
      </p:sp>
      <p:sp>
        <p:nvSpPr>
          <p:cNvPr id="14" name="TextBox 13"/>
          <p:cNvSpPr txBox="1"/>
          <p:nvPr/>
        </p:nvSpPr>
        <p:spPr>
          <a:xfrm>
            <a:off x="406654" y="1644816"/>
            <a:ext cx="2692340" cy="369332"/>
          </a:xfrm>
          <a:prstGeom prst="rect">
            <a:avLst/>
          </a:prstGeom>
          <a:noFill/>
        </p:spPr>
        <p:txBody>
          <a:bodyPr wrap="none" rtlCol="0">
            <a:spAutoFit/>
          </a:bodyPr>
          <a:lstStyle/>
          <a:p>
            <a:r>
              <a:rPr lang="fr-FR" b="1" dirty="0" smtClean="0"/>
              <a:t>Tableau croisé Dynamique</a:t>
            </a:r>
            <a:endParaRPr lang="fr-FR" b="1" dirty="0"/>
          </a:p>
        </p:txBody>
      </p:sp>
      <p:pic>
        <p:nvPicPr>
          <p:cNvPr id="32" name="Picture 31"/>
          <p:cNvPicPr>
            <a:picLocks noChangeAspect="1"/>
          </p:cNvPicPr>
          <p:nvPr/>
        </p:nvPicPr>
        <p:blipFill>
          <a:blip r:embed="rId6"/>
          <a:stretch>
            <a:fillRect/>
          </a:stretch>
        </p:blipFill>
        <p:spPr>
          <a:xfrm>
            <a:off x="5741166" y="3430431"/>
            <a:ext cx="5184160" cy="3195249"/>
          </a:xfrm>
          <a:prstGeom prst="rect">
            <a:avLst/>
          </a:prstGeom>
        </p:spPr>
      </p:pic>
      <p:pic>
        <p:nvPicPr>
          <p:cNvPr id="33" name="Picture 32"/>
          <p:cNvPicPr>
            <a:picLocks noChangeAspect="1"/>
          </p:cNvPicPr>
          <p:nvPr/>
        </p:nvPicPr>
        <p:blipFill>
          <a:blip r:embed="rId7"/>
          <a:stretch>
            <a:fillRect/>
          </a:stretch>
        </p:blipFill>
        <p:spPr>
          <a:xfrm>
            <a:off x="7363606" y="1644816"/>
            <a:ext cx="4138763" cy="1612545"/>
          </a:xfrm>
          <a:prstGeom prst="rect">
            <a:avLst/>
          </a:prstGeom>
        </p:spPr>
      </p:pic>
      <p:sp>
        <p:nvSpPr>
          <p:cNvPr id="34" name="TextBox 33"/>
          <p:cNvSpPr txBox="1"/>
          <p:nvPr/>
        </p:nvSpPr>
        <p:spPr>
          <a:xfrm>
            <a:off x="7780868" y="868980"/>
            <a:ext cx="3304238" cy="523220"/>
          </a:xfrm>
          <a:prstGeom prst="rect">
            <a:avLst/>
          </a:prstGeom>
          <a:noFill/>
        </p:spPr>
        <p:txBody>
          <a:bodyPr wrap="none" rtlCol="0">
            <a:spAutoFit/>
          </a:bodyPr>
          <a:lstStyle/>
          <a:p>
            <a:r>
              <a:rPr lang="fr-FR" sz="2800" b="1" dirty="0" smtClean="0">
                <a:solidFill>
                  <a:schemeClr val="accent6"/>
                </a:solidFill>
              </a:rPr>
              <a:t>Données analytiques</a:t>
            </a:r>
            <a:endParaRPr lang="fr-FR" sz="2800" b="1" dirty="0">
              <a:solidFill>
                <a:schemeClr val="accent6"/>
              </a:solidFill>
            </a:endParaRPr>
          </a:p>
        </p:txBody>
      </p:sp>
      <p:sp>
        <p:nvSpPr>
          <p:cNvPr id="5" name="TextBox 4"/>
          <p:cNvSpPr txBox="1"/>
          <p:nvPr/>
        </p:nvSpPr>
        <p:spPr>
          <a:xfrm>
            <a:off x="674067" y="1253877"/>
            <a:ext cx="2355132" cy="369332"/>
          </a:xfrm>
          <a:prstGeom prst="rect">
            <a:avLst/>
          </a:prstGeom>
          <a:noFill/>
        </p:spPr>
        <p:txBody>
          <a:bodyPr wrap="none" rtlCol="0">
            <a:spAutoFit/>
          </a:bodyPr>
          <a:lstStyle/>
          <a:p>
            <a:r>
              <a:rPr lang="fr-FR" dirty="0" smtClean="0"/>
              <a:t>Visualiseur de données</a:t>
            </a:r>
            <a:endParaRPr lang="fr-FR" dirty="0"/>
          </a:p>
        </p:txBody>
      </p:sp>
      <p:sp>
        <p:nvSpPr>
          <p:cNvPr id="6" name="Rectangle 5"/>
          <p:cNvSpPr/>
          <p:nvPr/>
        </p:nvSpPr>
        <p:spPr>
          <a:xfrm>
            <a:off x="10210800" y="5010150"/>
            <a:ext cx="542925" cy="161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4205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4881BA9-C173-4DE4-AF6E-6A89DD893A2D}" type="slidenum">
              <a:rPr lang="fr-FR" smtClean="0"/>
              <a:pPr/>
              <a:t>9</a:t>
            </a:fld>
            <a:endParaRPr lang="fr-FR" dirty="0"/>
          </a:p>
        </p:txBody>
      </p:sp>
      <p:sp>
        <p:nvSpPr>
          <p:cNvPr id="4" name="TextBox 3"/>
          <p:cNvSpPr txBox="1"/>
          <p:nvPr/>
        </p:nvSpPr>
        <p:spPr>
          <a:xfrm>
            <a:off x="406282" y="7206"/>
            <a:ext cx="11379436" cy="769441"/>
          </a:xfrm>
          <a:prstGeom prst="rect">
            <a:avLst/>
          </a:prstGeom>
          <a:noFill/>
          <a:ln>
            <a:noFill/>
          </a:ln>
          <a:effectLst>
            <a:outerShdw blurRad="50800" dist="63500" dir="5400000" algn="ctr" rotWithShape="0">
              <a:srgbClr val="000000">
                <a:alpha val="26000"/>
              </a:srgbClr>
            </a:outerShdw>
          </a:effectLst>
        </p:spPr>
        <p:txBody>
          <a:bodyPr wrap="square" rtlCol="0">
            <a:spAutoFit/>
          </a:bodyPr>
          <a:lstStyle/>
          <a:p>
            <a:pPr algn="ctr"/>
            <a:r>
              <a:rPr lang="fr-FR" sz="4400" b="1" dirty="0" smtClean="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rPr>
              <a:t>Analyse des Besoins et Solution</a:t>
            </a:r>
            <a:endParaRPr lang="fr-FR" sz="4400" b="1" dirty="0">
              <a:ln w="10160">
                <a:solidFill>
                  <a:srgbClr val="00B050"/>
                </a:solidFill>
                <a:prstDash val="solid"/>
              </a:ln>
              <a:solidFill>
                <a:srgbClr val="FFFFFF"/>
              </a:solidFill>
              <a:effectLst>
                <a:outerShdw blurRad="38100" dist="38100" dir="2700000" algn="tl">
                  <a:srgbClr val="000000">
                    <a:alpha val="43137"/>
                  </a:srgbClr>
                </a:outerShdw>
              </a:effectLst>
              <a:cs typeface="Times New Roman" panose="02020603050405020304" pitchFamily="18" charset="0"/>
            </a:endParaRPr>
          </a:p>
        </p:txBody>
      </p:sp>
      <p:sp>
        <p:nvSpPr>
          <p:cNvPr id="3" name="Rounded Rectangle 2"/>
          <p:cNvSpPr/>
          <p:nvPr/>
        </p:nvSpPr>
        <p:spPr>
          <a:xfrm>
            <a:off x="625641" y="1042739"/>
            <a:ext cx="4572000" cy="266298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ounded Rectangle 16"/>
          <p:cNvSpPr/>
          <p:nvPr/>
        </p:nvSpPr>
        <p:spPr>
          <a:xfrm>
            <a:off x="6899361" y="1042740"/>
            <a:ext cx="4572000" cy="266298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ounded Rectangle 17"/>
          <p:cNvSpPr/>
          <p:nvPr/>
        </p:nvSpPr>
        <p:spPr>
          <a:xfrm>
            <a:off x="625641" y="3962692"/>
            <a:ext cx="10126559" cy="266298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3744" y="2711115"/>
            <a:ext cx="699822" cy="699822"/>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6402" y="2681649"/>
            <a:ext cx="768374" cy="76837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9180" y="2685410"/>
            <a:ext cx="698253" cy="698253"/>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366" y="2739396"/>
            <a:ext cx="646845" cy="646845"/>
          </a:xfrm>
          <a:prstGeom prst="rect">
            <a:avLst/>
          </a:prstGeom>
        </p:spPr>
      </p:pic>
      <p:sp>
        <p:nvSpPr>
          <p:cNvPr id="23" name="TextBox 22"/>
          <p:cNvSpPr txBox="1"/>
          <p:nvPr/>
        </p:nvSpPr>
        <p:spPr>
          <a:xfrm>
            <a:off x="7014927" y="1585958"/>
            <a:ext cx="4340868" cy="1938992"/>
          </a:xfrm>
          <a:prstGeom prst="rect">
            <a:avLst/>
          </a:prstGeom>
          <a:noFill/>
        </p:spPr>
        <p:txBody>
          <a:bodyPr wrap="none" rtlCol="0">
            <a:spAutoFit/>
          </a:bodyPr>
          <a:lstStyle/>
          <a:p>
            <a:r>
              <a:rPr lang="fr-FR" sz="2000" b="1" dirty="0">
                <a:solidFill>
                  <a:schemeClr val="bg1"/>
                </a:solidFill>
              </a:rPr>
              <a:t>Leaflet (Carte</a:t>
            </a:r>
            <a:r>
              <a:rPr lang="fr-FR" sz="2000" b="1" dirty="0" smtClean="0">
                <a:solidFill>
                  <a:schemeClr val="bg1"/>
                </a:solidFill>
              </a:rPr>
              <a:t>)</a:t>
            </a:r>
          </a:p>
          <a:p>
            <a:r>
              <a:rPr lang="fr-FR" sz="2000" b="1" dirty="0">
                <a:solidFill>
                  <a:schemeClr val="bg1"/>
                </a:solidFill>
              </a:rPr>
              <a:t>Chart.js (Graphique</a:t>
            </a:r>
            <a:r>
              <a:rPr lang="fr-FR" sz="2000" b="1" dirty="0" smtClean="0">
                <a:solidFill>
                  <a:schemeClr val="bg1"/>
                </a:solidFill>
              </a:rPr>
              <a:t>)</a:t>
            </a:r>
          </a:p>
          <a:p>
            <a:r>
              <a:rPr lang="fr-FR" sz="2000" b="1" dirty="0">
                <a:solidFill>
                  <a:schemeClr val="bg1"/>
                </a:solidFill>
              </a:rPr>
              <a:t>DataTables (Tableau croisé dynamique</a:t>
            </a:r>
            <a:r>
              <a:rPr lang="fr-FR" sz="2000" b="1" dirty="0" smtClean="0">
                <a:solidFill>
                  <a:schemeClr val="bg1"/>
                </a:solidFill>
              </a:rPr>
              <a:t>)</a:t>
            </a:r>
          </a:p>
          <a:p>
            <a:r>
              <a:rPr lang="fr-FR" sz="2000" b="1" dirty="0">
                <a:solidFill>
                  <a:schemeClr val="bg1"/>
                </a:solidFill>
              </a:rPr>
              <a:t>Bootstrap (Responsivité et autres</a:t>
            </a:r>
            <a:r>
              <a:rPr lang="fr-FR" sz="2000" b="1" dirty="0" smtClean="0">
                <a:solidFill>
                  <a:schemeClr val="bg1"/>
                </a:solidFill>
              </a:rPr>
              <a:t>)</a:t>
            </a:r>
          </a:p>
          <a:p>
            <a:r>
              <a:rPr lang="fr-FR" sz="2000" b="1" dirty="0">
                <a:solidFill>
                  <a:schemeClr val="bg1"/>
                </a:solidFill>
              </a:rPr>
              <a:t>JQuery (Dynamicité</a:t>
            </a:r>
            <a:r>
              <a:rPr lang="fr-FR" sz="2000" b="1" dirty="0" smtClean="0">
                <a:solidFill>
                  <a:schemeClr val="bg1"/>
                </a:solidFill>
              </a:rPr>
              <a:t>)</a:t>
            </a:r>
          </a:p>
          <a:p>
            <a:r>
              <a:rPr lang="fr-FR" sz="2000" b="1" dirty="0" smtClean="0">
                <a:solidFill>
                  <a:schemeClr val="bg1"/>
                </a:solidFill>
              </a:rPr>
              <a:t>Django (Serveur) </a:t>
            </a:r>
            <a:endParaRPr lang="fr-FR" sz="2000" dirty="0">
              <a:solidFill>
                <a:schemeClr val="bg1"/>
              </a:solidFill>
            </a:endParaRPr>
          </a:p>
        </p:txBody>
      </p:sp>
      <p:sp>
        <p:nvSpPr>
          <p:cNvPr id="24" name="TextBox 23"/>
          <p:cNvSpPr txBox="1"/>
          <p:nvPr/>
        </p:nvSpPr>
        <p:spPr>
          <a:xfrm>
            <a:off x="7397435" y="1124293"/>
            <a:ext cx="3622595" cy="461665"/>
          </a:xfrm>
          <a:prstGeom prst="rect">
            <a:avLst/>
          </a:prstGeom>
          <a:noFill/>
        </p:spPr>
        <p:txBody>
          <a:bodyPr wrap="none" rtlCol="0">
            <a:spAutoFit/>
          </a:bodyPr>
          <a:lstStyle/>
          <a:p>
            <a:r>
              <a:rPr lang="fr-FR" sz="2400" b="1" u="sng" dirty="0" smtClean="0">
                <a:solidFill>
                  <a:schemeClr val="bg1"/>
                </a:solidFill>
              </a:rPr>
              <a:t>Bibliothèques et Modules :</a:t>
            </a:r>
            <a:endParaRPr lang="fr-FR" sz="2400" b="1" u="sng" dirty="0">
              <a:solidFill>
                <a:schemeClr val="bg1"/>
              </a:solidFill>
            </a:endParaRPr>
          </a:p>
        </p:txBody>
      </p:sp>
      <p:sp>
        <p:nvSpPr>
          <p:cNvPr id="29" name="TextBox 28"/>
          <p:cNvSpPr txBox="1"/>
          <p:nvPr/>
        </p:nvSpPr>
        <p:spPr>
          <a:xfrm>
            <a:off x="1758921" y="1042739"/>
            <a:ext cx="2305439" cy="461665"/>
          </a:xfrm>
          <a:prstGeom prst="rect">
            <a:avLst/>
          </a:prstGeom>
          <a:noFill/>
        </p:spPr>
        <p:txBody>
          <a:bodyPr wrap="none" rtlCol="0">
            <a:spAutoFit/>
          </a:bodyPr>
          <a:lstStyle/>
          <a:p>
            <a:r>
              <a:rPr lang="fr-FR" sz="2400" b="1" u="sng" dirty="0" smtClean="0">
                <a:solidFill>
                  <a:schemeClr val="bg1"/>
                </a:solidFill>
              </a:rPr>
              <a:t>Outils de codage</a:t>
            </a:r>
            <a:endParaRPr lang="fr-FR" sz="2400" b="1" u="sng" dirty="0">
              <a:solidFill>
                <a:schemeClr val="bg1"/>
              </a:solidFill>
            </a:endParaRPr>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4066" y="1355125"/>
            <a:ext cx="911153" cy="911153"/>
          </a:xfrm>
          <a:prstGeom prst="rect">
            <a:avLst/>
          </a:prstGeom>
        </p:spPr>
      </p:pic>
      <p:sp>
        <p:nvSpPr>
          <p:cNvPr id="27" name="Rectangle 26"/>
          <p:cNvSpPr/>
          <p:nvPr/>
        </p:nvSpPr>
        <p:spPr>
          <a:xfrm>
            <a:off x="2248306" y="1626035"/>
            <a:ext cx="1794850" cy="369332"/>
          </a:xfrm>
          <a:prstGeom prst="rect">
            <a:avLst/>
          </a:prstGeom>
        </p:spPr>
        <p:txBody>
          <a:bodyPr wrap="none">
            <a:spAutoFit/>
          </a:bodyPr>
          <a:lstStyle/>
          <a:p>
            <a:r>
              <a:rPr lang="fr-FR" dirty="0" smtClean="0">
                <a:solidFill>
                  <a:schemeClr val="bg1"/>
                </a:solidFill>
              </a:rPr>
              <a:t>Editeur de texte :</a:t>
            </a:r>
            <a:endParaRPr lang="fr-FR" dirty="0">
              <a:solidFill>
                <a:schemeClr val="bg1"/>
              </a:solidFill>
            </a:endParaRPr>
          </a:p>
        </p:txBody>
      </p:sp>
      <p:sp>
        <p:nvSpPr>
          <p:cNvPr id="33" name="Rectangle 32"/>
          <p:cNvSpPr/>
          <p:nvPr/>
        </p:nvSpPr>
        <p:spPr>
          <a:xfrm>
            <a:off x="802583" y="2287039"/>
            <a:ext cx="1157881" cy="369332"/>
          </a:xfrm>
          <a:prstGeom prst="rect">
            <a:avLst/>
          </a:prstGeom>
        </p:spPr>
        <p:txBody>
          <a:bodyPr wrap="none">
            <a:spAutoFit/>
          </a:bodyPr>
          <a:lstStyle/>
          <a:p>
            <a:r>
              <a:rPr lang="fr-FR" dirty="0" smtClean="0">
                <a:solidFill>
                  <a:schemeClr val="bg1"/>
                </a:solidFill>
              </a:rPr>
              <a:t>Langages :</a:t>
            </a:r>
            <a:endParaRPr lang="fr-FR" dirty="0">
              <a:solidFill>
                <a:schemeClr val="bg1"/>
              </a:solidFill>
            </a:endParaRPr>
          </a:p>
        </p:txBody>
      </p:sp>
      <p:sp>
        <p:nvSpPr>
          <p:cNvPr id="34" name="TextBox 33"/>
          <p:cNvSpPr txBox="1"/>
          <p:nvPr/>
        </p:nvSpPr>
        <p:spPr>
          <a:xfrm>
            <a:off x="5129325" y="3976706"/>
            <a:ext cx="1933350" cy="461665"/>
          </a:xfrm>
          <a:prstGeom prst="rect">
            <a:avLst/>
          </a:prstGeom>
          <a:noFill/>
        </p:spPr>
        <p:txBody>
          <a:bodyPr wrap="none" rtlCol="0">
            <a:spAutoFit/>
          </a:bodyPr>
          <a:lstStyle/>
          <a:p>
            <a:r>
              <a:rPr lang="fr-FR" sz="2400" b="1" u="sng" dirty="0" smtClean="0">
                <a:solidFill>
                  <a:schemeClr val="bg1"/>
                </a:solidFill>
              </a:rPr>
              <a:t>Hebergement</a:t>
            </a:r>
            <a:endParaRPr lang="fr-FR" sz="2400" b="1" u="sng" dirty="0">
              <a:solidFill>
                <a:schemeClr val="bg1"/>
              </a:solidFill>
            </a:endParaRPr>
          </a:p>
        </p:txBody>
      </p:sp>
      <p:sp>
        <p:nvSpPr>
          <p:cNvPr id="35" name="Rectangle 34"/>
          <p:cNvSpPr/>
          <p:nvPr/>
        </p:nvSpPr>
        <p:spPr>
          <a:xfrm>
            <a:off x="887272" y="4380003"/>
            <a:ext cx="1765676" cy="369332"/>
          </a:xfrm>
          <a:prstGeom prst="rect">
            <a:avLst/>
          </a:prstGeom>
        </p:spPr>
        <p:txBody>
          <a:bodyPr wrap="none">
            <a:spAutoFit/>
          </a:bodyPr>
          <a:lstStyle/>
          <a:p>
            <a:r>
              <a:rPr lang="fr-FR" b="1" dirty="0" smtClean="0">
                <a:solidFill>
                  <a:schemeClr val="bg1"/>
                </a:solidFill>
              </a:rPr>
              <a:t>Services en ligne</a:t>
            </a:r>
            <a:endParaRPr lang="fr-FR" b="1" dirty="0">
              <a:solidFill>
                <a:schemeClr val="bg1"/>
              </a:solidFill>
            </a:endParaRPr>
          </a:p>
        </p:txBody>
      </p:sp>
      <p:sp>
        <p:nvSpPr>
          <p:cNvPr id="36" name="Rectangle 35"/>
          <p:cNvSpPr/>
          <p:nvPr/>
        </p:nvSpPr>
        <p:spPr>
          <a:xfrm>
            <a:off x="8302523" y="4402671"/>
            <a:ext cx="1749903" cy="369332"/>
          </a:xfrm>
          <a:prstGeom prst="rect">
            <a:avLst/>
          </a:prstGeom>
        </p:spPr>
        <p:txBody>
          <a:bodyPr wrap="none">
            <a:spAutoFit/>
          </a:bodyPr>
          <a:lstStyle/>
          <a:p>
            <a:r>
              <a:rPr lang="fr-FR" b="1" dirty="0" smtClean="0">
                <a:solidFill>
                  <a:schemeClr val="bg1"/>
                </a:solidFill>
              </a:rPr>
              <a:t>Services en local</a:t>
            </a:r>
            <a:endParaRPr lang="fr-FR" b="1" dirty="0">
              <a:solidFill>
                <a:schemeClr val="bg1"/>
              </a:solidFill>
            </a:endParaRPr>
          </a:p>
        </p:txBody>
      </p:sp>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520" y="4543493"/>
            <a:ext cx="1049520" cy="1246305"/>
          </a:xfrm>
          <a:prstGeom prst="rect">
            <a:avLst/>
          </a:prstGeom>
        </p:spPr>
      </p:pic>
      <p:pic>
        <p:nvPicPr>
          <p:cNvPr id="30" name="Picture 29"/>
          <p:cNvPicPr>
            <a:picLocks noChangeAspect="1"/>
          </p:cNvPicPr>
          <p:nvPr/>
        </p:nvPicPr>
        <p:blipFill rotWithShape="1">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rcRect l="26449" t="9921" r="20964" b="7227"/>
          <a:stretch/>
        </p:blipFill>
        <p:spPr>
          <a:xfrm>
            <a:off x="1804605" y="4749335"/>
            <a:ext cx="999708" cy="824084"/>
          </a:xfrm>
          <a:prstGeom prst="rect">
            <a:avLst/>
          </a:prstGeom>
        </p:spPr>
      </p:pic>
      <p:sp>
        <p:nvSpPr>
          <p:cNvPr id="31" name="TextBox 30"/>
          <p:cNvSpPr txBox="1"/>
          <p:nvPr/>
        </p:nvSpPr>
        <p:spPr>
          <a:xfrm>
            <a:off x="2597433" y="5043582"/>
            <a:ext cx="1844416" cy="369332"/>
          </a:xfrm>
          <a:prstGeom prst="rect">
            <a:avLst/>
          </a:prstGeom>
          <a:noFill/>
        </p:spPr>
        <p:txBody>
          <a:bodyPr wrap="none" rtlCol="0">
            <a:spAutoFit/>
          </a:bodyPr>
          <a:lstStyle/>
          <a:p>
            <a:r>
              <a:rPr lang="fr-FR" dirty="0"/>
              <a:t>PythonAnywhere</a:t>
            </a:r>
          </a:p>
        </p:txBody>
      </p:sp>
      <p:pic>
        <p:nvPicPr>
          <p:cNvPr id="32" name="Picture 3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15946" y="5881673"/>
            <a:ext cx="842976" cy="505074"/>
          </a:xfrm>
          <a:prstGeom prst="rect">
            <a:avLst/>
          </a:prstGeom>
        </p:spPr>
      </p:pic>
      <p:pic>
        <p:nvPicPr>
          <p:cNvPr id="37" name="Picture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65682" y="5640789"/>
            <a:ext cx="745958" cy="745958"/>
          </a:xfrm>
          <a:prstGeom prst="rect">
            <a:avLst/>
          </a:prstGeom>
        </p:spPr>
      </p:pic>
      <p:pic>
        <p:nvPicPr>
          <p:cNvPr id="38" name="Picture 37"/>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0132" t="34518" r="8769" b="35944"/>
          <a:stretch/>
        </p:blipFill>
        <p:spPr>
          <a:xfrm>
            <a:off x="3194686" y="5789798"/>
            <a:ext cx="2174453" cy="594455"/>
          </a:xfrm>
          <a:prstGeom prst="rect">
            <a:avLst/>
          </a:prstGeom>
        </p:spPr>
      </p:pic>
      <p:pic>
        <p:nvPicPr>
          <p:cNvPr id="39" name="Picture 38"/>
          <p:cNvPicPr>
            <a:picLocks noChangeAspect="1"/>
          </p:cNvPicPr>
          <p:nvPr/>
        </p:nvPicPr>
        <p:blipFill>
          <a:blip r:embed="rId13" cstate="print">
            <a:clrChange>
              <a:clrFrom>
                <a:srgbClr val="00954E"/>
              </a:clrFrom>
              <a:clrTo>
                <a:srgbClr val="00954E">
                  <a:alpha val="0"/>
                </a:srgbClr>
              </a:clrTo>
            </a:clrChange>
            <a:extLst>
              <a:ext uri="{28A0092B-C50C-407E-A947-70E740481C1C}">
                <a14:useLocalDpi xmlns:a14="http://schemas.microsoft.com/office/drawing/2010/main" val="0"/>
              </a:ext>
            </a:extLst>
          </a:blip>
          <a:stretch>
            <a:fillRect/>
          </a:stretch>
        </p:blipFill>
        <p:spPr>
          <a:xfrm>
            <a:off x="7271666" y="4952536"/>
            <a:ext cx="1578007" cy="1241765"/>
          </a:xfrm>
          <a:prstGeom prst="rect">
            <a:avLst/>
          </a:prstGeom>
        </p:spPr>
      </p:pic>
      <p:pic>
        <p:nvPicPr>
          <p:cNvPr id="41" name="Picture 40"/>
          <p:cNvPicPr>
            <a:picLocks noChangeAspect="1"/>
          </p:cNvPicPr>
          <p:nvPr/>
        </p:nvPicPr>
        <p:blipFill rotWithShape="1">
          <a:blip r:embed="rId14" cstate="print">
            <a:clrChange>
              <a:clrFrom>
                <a:srgbClr val="FDFDFD"/>
              </a:clrFrom>
              <a:clrTo>
                <a:srgbClr val="FDFDFD">
                  <a:alpha val="0"/>
                </a:srgbClr>
              </a:clrTo>
            </a:clrChange>
            <a:extLst>
              <a:ext uri="{28A0092B-C50C-407E-A947-70E740481C1C}">
                <a14:useLocalDpi xmlns:a14="http://schemas.microsoft.com/office/drawing/2010/main" val="0"/>
              </a:ext>
            </a:extLst>
          </a:blip>
          <a:srcRect l="21491" r="21491"/>
          <a:stretch/>
        </p:blipFill>
        <p:spPr>
          <a:xfrm>
            <a:off x="8904302" y="4923280"/>
            <a:ext cx="1358613" cy="1324811"/>
          </a:xfrm>
          <a:prstGeom prst="rect">
            <a:avLst/>
          </a:prstGeom>
        </p:spPr>
      </p:pic>
    </p:spTree>
    <p:extLst>
      <p:ext uri="{BB962C8B-B14F-4D97-AF65-F5344CB8AC3E}">
        <p14:creationId xmlns:p14="http://schemas.microsoft.com/office/powerpoint/2010/main" val="4067342024"/>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1834</TotalTime>
  <Words>1474</Words>
  <Application>Microsoft Office PowerPoint</Application>
  <PresentationFormat>Widescreen</PresentationFormat>
  <Paragraphs>286</Paragraphs>
  <Slides>16</Slides>
  <Notes>12</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vt:lpstr>
      <vt:lpstr>Calibri Light</vt:lpstr>
      <vt:lpstr>Times New Roman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kennkerenbezara@gmail.com</dc:creator>
  <cp:lastModifiedBy>kennkerenbezara@gmail.com</cp:lastModifiedBy>
  <cp:revision>214</cp:revision>
  <dcterms:created xsi:type="dcterms:W3CDTF">2022-12-07T05:33:07Z</dcterms:created>
  <dcterms:modified xsi:type="dcterms:W3CDTF">2023-12-07T04:21:15Z</dcterms:modified>
</cp:coreProperties>
</file>